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38"/>
  </p:notesMasterIdLst>
  <p:handoutMasterIdLst>
    <p:handoutMasterId r:id="rId39"/>
  </p:handoutMasterIdLst>
  <p:sldIdLst>
    <p:sldId id="1864" r:id="rId5"/>
    <p:sldId id="1868" r:id="rId6"/>
    <p:sldId id="1845" r:id="rId7"/>
    <p:sldId id="1848" r:id="rId8"/>
    <p:sldId id="1871" r:id="rId9"/>
    <p:sldId id="1872" r:id="rId10"/>
    <p:sldId id="1875" r:id="rId11"/>
    <p:sldId id="1876" r:id="rId12"/>
    <p:sldId id="1877" r:id="rId13"/>
    <p:sldId id="1878" r:id="rId14"/>
    <p:sldId id="1865" r:id="rId15"/>
    <p:sldId id="1849" r:id="rId16"/>
    <p:sldId id="1879" r:id="rId17"/>
    <p:sldId id="1881" r:id="rId18"/>
    <p:sldId id="1880" r:id="rId19"/>
    <p:sldId id="1883" r:id="rId20"/>
    <p:sldId id="1884" r:id="rId21"/>
    <p:sldId id="1882" r:id="rId22"/>
    <p:sldId id="1886" r:id="rId23"/>
    <p:sldId id="1873" r:id="rId24"/>
    <p:sldId id="1885" r:id="rId25"/>
    <p:sldId id="1852" r:id="rId26"/>
    <p:sldId id="1887" r:id="rId27"/>
    <p:sldId id="1889" r:id="rId28"/>
    <p:sldId id="1890" r:id="rId29"/>
    <p:sldId id="1888" r:id="rId30"/>
    <p:sldId id="1891" r:id="rId31"/>
    <p:sldId id="1892" r:id="rId32"/>
    <p:sldId id="1894" r:id="rId33"/>
    <p:sldId id="1893" r:id="rId34"/>
    <p:sldId id="1874" r:id="rId35"/>
    <p:sldId id="1867" r:id="rId36"/>
    <p:sldId id="1859" r:id="rId37"/>
  </p:sldIdLst>
  <p:sldSz cx="12192000" cy="6858000"/>
  <p:notesSz cx="6858000" cy="9144000"/>
  <p:defaultTextStyle>
    <a:defPPr rtl="0">
      <a:defRPr lang="ko-KR"/>
    </a:defPPr>
    <a:lvl1pPr algn="l" rtl="0" fontAlgn="base">
      <a:spcBef>
        <a:spcPct val="0"/>
      </a:spcBef>
      <a:spcAft>
        <a:spcPct val="0"/>
      </a:spcAft>
      <a:defRPr lang="ko-KR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lang="ko-KR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lang="ko-KR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lang="ko-KR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lang="ko-KR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lang="ko-KR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lang="ko-KR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lang="ko-KR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lang="ko-KR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7C2A"/>
    <a:srgbClr val="005C68"/>
    <a:srgbClr val="F69000"/>
    <a:srgbClr val="FE4387"/>
    <a:srgbClr val="FF2625"/>
    <a:srgbClr val="007788"/>
    <a:srgbClr val="01C2D1"/>
    <a:srgbClr val="D6D734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7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277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/>
              <a:t>악기별</a:t>
            </a:r>
            <a:r>
              <a:rPr lang="ko-KR" altLang="en-US" dirty="0"/>
              <a:t> 모델 검증 정확도</a:t>
            </a:r>
            <a:r>
              <a:rPr lang="en-US" altLang="ko-KR" dirty="0"/>
              <a:t>(%)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최종 acc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Cello</c:v>
                </c:pt>
                <c:pt idx="1">
                  <c:v>Clarinet</c:v>
                </c:pt>
                <c:pt idx="2">
                  <c:v>Drum</c:v>
                </c:pt>
                <c:pt idx="3">
                  <c:v>flute</c:v>
                </c:pt>
                <c:pt idx="4">
                  <c:v>piano</c:v>
                </c:pt>
                <c:pt idx="5">
                  <c:v>viola</c:v>
                </c:pt>
                <c:pt idx="6">
                  <c:v>violin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95.32</c:v>
                </c:pt>
                <c:pt idx="1">
                  <c:v>91.75</c:v>
                </c:pt>
                <c:pt idx="2">
                  <c:v>96.18</c:v>
                </c:pt>
                <c:pt idx="3">
                  <c:v>80.17</c:v>
                </c:pt>
                <c:pt idx="4">
                  <c:v>94.58</c:v>
                </c:pt>
                <c:pt idx="5">
                  <c:v>85.84</c:v>
                </c:pt>
                <c:pt idx="6">
                  <c:v>79.680000000000007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C-4630-945D-1CB0C648E5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최고 acc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Cello</c:v>
                </c:pt>
                <c:pt idx="1">
                  <c:v>Clarinet</c:v>
                </c:pt>
                <c:pt idx="2">
                  <c:v>Drum</c:v>
                </c:pt>
                <c:pt idx="3">
                  <c:v>flute</c:v>
                </c:pt>
                <c:pt idx="4">
                  <c:v>piano</c:v>
                </c:pt>
                <c:pt idx="5">
                  <c:v>viola</c:v>
                </c:pt>
                <c:pt idx="6">
                  <c:v>violin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96.67</c:v>
                </c:pt>
                <c:pt idx="1">
                  <c:v>91.75</c:v>
                </c:pt>
                <c:pt idx="2">
                  <c:v>98.65</c:v>
                </c:pt>
                <c:pt idx="3">
                  <c:v>80.17</c:v>
                </c:pt>
                <c:pt idx="4">
                  <c:v>95.32</c:v>
                </c:pt>
                <c:pt idx="5">
                  <c:v>88.42</c:v>
                </c:pt>
                <c:pt idx="6">
                  <c:v>83.74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3C-4630-945D-1CB0C648E5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70267023"/>
        <c:axId val="1770268271"/>
      </c:barChart>
      <c:catAx>
        <c:axId val="1770267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70268271"/>
        <c:crosses val="autoZero"/>
        <c:auto val="1"/>
        <c:lblAlgn val="ctr"/>
        <c:lblOffset val="100"/>
        <c:noMultiLvlLbl val="0"/>
      </c:catAx>
      <c:valAx>
        <c:axId val="1770268271"/>
        <c:scaling>
          <c:orientation val="minMax"/>
          <c:max val="100"/>
          <c:min val="7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70267023"/>
        <c:crosses val="autoZero"/>
        <c:crossBetween val="between"/>
        <c:majorUnit val="5"/>
      </c:valAx>
      <c:spPr>
        <a:noFill/>
        <a:ln>
          <a:solidFill>
            <a:schemeClr val="bg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DF367F1-090A-4D4D-A18F-05C8E8525E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ko-KR"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42DF17-065D-4A16-ADE5-39320C362C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ko-KR" sz="1200"/>
            </a:lvl1pPr>
          </a:lstStyle>
          <a:p>
            <a:pPr rtl="0"/>
            <a:fld id="{0026F0F8-E918-4286-925E-E259BD4ED625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2022-10-31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A7479B-A70F-42F7-BC3A-3EDEAE38AE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ko-KR"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7094FE-2938-4C83-8403-6BC4CA4B80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ko-KR" sz="1200"/>
            </a:lvl1pPr>
          </a:lstStyle>
          <a:p>
            <a:pPr rtl="0"/>
            <a:fld id="{07747BDD-B685-48A6-9D2A-328F911D2CB6}" type="slidenum">
              <a:rPr lang="en-US" altLang="ko-KR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1449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직사각형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>
              <a:defRPr lang="ko-KR" sz="1200" smtClean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 lang="ko-KR"/>
            </a:pPr>
            <a:endParaRPr lang="ko-KR" altLang="en-US" dirty="0"/>
          </a:p>
        </p:txBody>
      </p:sp>
      <p:sp>
        <p:nvSpPr>
          <p:cNvPr id="30723" name="직사각형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algn="r">
              <a:defRPr lang="ko-KR" sz="1200" smtClean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 lang="ko-KR"/>
            </a:pPr>
            <a:endParaRPr lang="ko-KR" altLang="en-US" dirty="0"/>
          </a:p>
        </p:txBody>
      </p:sp>
      <p:sp>
        <p:nvSpPr>
          <p:cNvPr id="14340" name="직사각형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직사각형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30726" name="직사각형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>
            <a:lvl1pPr>
              <a:defRPr lang="ko-KR" sz="1200" smtClean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>
              <a:defRPr lang="ko-KR"/>
            </a:pPr>
            <a:endParaRPr lang="ko-KR" altLang="en-US" dirty="0"/>
          </a:p>
        </p:txBody>
      </p:sp>
      <p:sp>
        <p:nvSpPr>
          <p:cNvPr id="30727" name="직사각형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>
            <a:lvl1pPr algn="r">
              <a:defRPr lang="ko-KR"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DEB7EE2-04A2-4FB2-9625-C9C73AC4D32F}" type="slidenum">
              <a:rPr lang="en-US" altLang="ko-KR" smtClean="0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lang="ko-KR"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lang="ko-KR"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lang="ko-KR"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lang="ko-KR"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lang="ko-KR"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직사각형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lvl1pPr eaLnBrk="0" hangingPunct="0">
              <a:defRPr lang="ko-KR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lang="ko-KR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lang="ko-KR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lang="ko-KR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lang="ko-KR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ko-KR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ko-KR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ko-KR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ko-KR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rtl="0" eaLnBrk="1" hangingPunct="1"/>
            <a:fld id="{947842D7-C728-4EBD-982B-B8BE79E4DBBE}" type="slidenum">
              <a:rPr lang="en-US" altLang="ko-KR">
                <a:latin typeface="Malgun Gothic" panose="020B0503020000020004" pitchFamily="50" charset="-127"/>
              </a:rPr>
              <a:pPr eaLnBrk="1" hangingPunct="1"/>
              <a:t>1</a:t>
            </a:fld>
            <a:endParaRPr lang="ko-KR" altLang="en-US" dirty="0">
              <a:latin typeface="Malgun Gothic" panose="020B0503020000020004" pitchFamily="50" charset="-127"/>
            </a:endParaRPr>
          </a:p>
        </p:txBody>
      </p:sp>
      <p:sp>
        <p:nvSpPr>
          <p:cNvPr id="15363" name="직사각형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직사각형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tlCol="0"/>
          <a:lstStyle>
            <a:defPPr>
              <a:defRPr lang="ko-KR"/>
            </a:defPPr>
          </a:lstStyle>
          <a:p>
            <a:pPr rtl="0" eaLnBrk="1" hangingPunct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921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50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065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3161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5553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899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209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521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027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94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032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2925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096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70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948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112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2507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362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100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4109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024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2226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ko-KR"/>
            </a:defPPr>
          </a:lstStyle>
          <a:p>
            <a:pPr rtl="0"/>
            <a:fld id="{6DEB7EE2-04A2-4FB2-9625-C9C73AC4D32F}" type="slidenum">
              <a:rPr lang="en-US" altLang="ko-KR" smtClean="0"/>
              <a:pPr rtl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99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984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94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8353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7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 rtlCol="0"/>
          <a:lstStyle>
            <a:lvl1pPr>
              <a:defRPr lang="ko-KR" b="1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여기에 제목을 삽입하세요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pic>
        <p:nvPicPr>
          <p:cNvPr id="6" name="그림 개체 틀 9" descr="밝고 다채로운 기하학적 패턴 ">
            <a:extLst>
              <a:ext uri="{FF2B5EF4-FFF2-40B4-BE49-F238E27FC236}">
                <a16:creationId xmlns:a16="http://schemas.microsoft.com/office/drawing/2014/main" id="{47BA4775-9232-44C1-8851-04B6753110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" r="24"/>
          <a:stretch/>
        </p:blipFill>
        <p:spPr>
          <a:xfrm>
            <a:off x="-9236" y="0"/>
            <a:ext cx="4749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왼쪽 패턴 콘텐츠 주황색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spcBef>
                <a:spcPts val="1000"/>
              </a:spcBef>
              <a:defRPr lang="ko-KR" sz="4000" b="1" spc="-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/>
              <a:t>여기에 제목을 삽입하세요.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ko-KR" sz="1800" b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lang="ko-KR" sz="1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-KR"/>
              <a:t>여기에 부제목 삽입</a:t>
            </a:r>
          </a:p>
          <a:p>
            <a:pPr lvl="1" rtl="0"/>
            <a:r>
              <a:rPr lang="ko-KR"/>
              <a:t>여기에 콘텐츠 삽입</a:t>
            </a:r>
          </a:p>
        </p:txBody>
      </p:sp>
      <p:pic>
        <p:nvPicPr>
          <p:cNvPr id="5" name="그림 개체 틀 13" descr="밝고 다채로운 기하학적 패턴 ">
            <a:extLst>
              <a:ext uri="{FF2B5EF4-FFF2-40B4-BE49-F238E27FC236}">
                <a16:creationId xmlns:a16="http://schemas.microsoft.com/office/drawing/2014/main" id="{0E92939E-CAD0-4B0D-A39F-10B9B25E1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" r="34"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오른쪽 패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>
              <a:spcBef>
                <a:spcPts val="1000"/>
              </a:spcBef>
              <a:defRPr lang="ko-KR" sz="4000" b="1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여기에 제목을 삽입하세요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ko-KR" sz="1800" b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lang="ko-KR" sz="1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-KR" altLang="en-US" noProof="0"/>
              <a:t>여기에 부제목 삽입</a:t>
            </a:r>
          </a:p>
          <a:p>
            <a:pPr lvl="1" rtl="0"/>
            <a:r>
              <a:rPr lang="ko-KR" altLang="en-US" noProof="0"/>
              <a:t>여기에 콘텐츠 삽입</a:t>
            </a:r>
          </a:p>
        </p:txBody>
      </p:sp>
      <p:pic>
        <p:nvPicPr>
          <p:cNvPr id="6" name="그림 개체 틀 15" descr="밝고 다채로운 기하학적 패턴 ">
            <a:extLst>
              <a:ext uri="{FF2B5EF4-FFF2-40B4-BE49-F238E27FC236}">
                <a16:creationId xmlns:a16="http://schemas.microsoft.com/office/drawing/2014/main" id="{D7C393D9-3916-4D61-9B6A-E1B16C079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" r="3"/>
          <a:stretch/>
        </p:blipFill>
        <p:spPr>
          <a:xfrm>
            <a:off x="7427913" y="0"/>
            <a:ext cx="4764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개요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9" descr="밝고 다채로운 기하학적 패턴 ">
            <a:extLst>
              <a:ext uri="{FF2B5EF4-FFF2-40B4-BE49-F238E27FC236}">
                <a16:creationId xmlns:a16="http://schemas.microsoft.com/office/drawing/2014/main" id="{69F80BBC-9ED9-4167-818A-EB3FAEE37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Segoe UI" pitchFamily="34" charset="0"/>
              </a:defRPr>
            </a:lvl1pPr>
          </a:lstStyle>
          <a:p>
            <a:pPr rtl="0"/>
            <a:r>
              <a:rPr lang="ko-KR" altLang="en-US" noProof="0"/>
              <a:t>여기에 제목을 삽입하세요</a:t>
            </a:r>
            <a:r>
              <a:rPr lang="en-US" altLang="ko-KR" noProof="0"/>
              <a:t>.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sz="1800" kern="1200" dirty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여기에 콘텐츠 삽입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차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spcBef>
                <a:spcPts val="1000"/>
              </a:spcBef>
              <a:defRPr lang="ko-KR" sz="4000" b="1">
                <a:solidFill>
                  <a:schemeClr val="accent5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여기에 제목을 삽입하세요</a:t>
            </a:r>
            <a:r>
              <a:rPr lang="en-US" altLang="ko-KR" noProof="0"/>
              <a:t>.</a:t>
            </a:r>
          </a:p>
        </p:txBody>
      </p:sp>
      <p:sp>
        <p:nvSpPr>
          <p:cNvPr id="10" name="텍스트 개체 틀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ko-KR" sz="1800" b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lang="ko-KR" sz="1800" b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-KR" altLang="en-US" noProof="0"/>
              <a:t>여기에 부제목 삽입</a:t>
            </a:r>
          </a:p>
          <a:p>
            <a:pPr lvl="1" rtl="0"/>
            <a:r>
              <a:rPr lang="ko-KR" altLang="en-US" noProof="0"/>
              <a:t>여기에 콘텐츠 삽입</a:t>
            </a:r>
          </a:p>
        </p:txBody>
      </p:sp>
      <p:sp>
        <p:nvSpPr>
          <p:cNvPr id="11" name="표 개체 틀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ko-KR" sz="1800" b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여기에 콘텐츠 삽입</a:t>
            </a:r>
          </a:p>
        </p:txBody>
      </p:sp>
      <p:pic>
        <p:nvPicPr>
          <p:cNvPr id="7" name="그림 개체 틀 20" descr="밝고 다채로운 기하학적 패턴 ">
            <a:extLst>
              <a:ext uri="{FF2B5EF4-FFF2-40B4-BE49-F238E27FC236}">
                <a16:creationId xmlns:a16="http://schemas.microsoft.com/office/drawing/2014/main" id="{EB4660F5-5357-48E0-B5C6-3DECB6CB85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3" b="193"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왼쪽 패턴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spcBef>
                <a:spcPts val="1000"/>
              </a:spcBef>
              <a:defRPr lang="ko-KR" sz="4000" b="1" spc="-50" baseline="0">
                <a:solidFill>
                  <a:schemeClr val="accent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여기에 제목을 삽입하세요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ko-KR" sz="1800" b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lang="ko-KR" sz="1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-KR" altLang="en-US" noProof="0"/>
              <a:t>여기에 부제목 삽입</a:t>
            </a:r>
          </a:p>
          <a:p>
            <a:pPr lvl="1" rtl="0"/>
            <a:r>
              <a:rPr lang="ko-KR" altLang="en-US" noProof="0"/>
              <a:t>여기에 콘텐츠 삽입</a:t>
            </a:r>
          </a:p>
        </p:txBody>
      </p:sp>
      <p:pic>
        <p:nvPicPr>
          <p:cNvPr id="6" name="그림 개체 틀 13" descr="밝고 다채로운 기하학적 패턴 ">
            <a:extLst>
              <a:ext uri="{FF2B5EF4-FFF2-40B4-BE49-F238E27FC236}">
                <a16:creationId xmlns:a16="http://schemas.microsoft.com/office/drawing/2014/main" id="{2DB741D5-0593-4748-A4D3-EF1E436A1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" r="34"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spcBef>
                <a:spcPts val="1000"/>
              </a:spcBef>
              <a:defRPr lang="ko-KR" sz="4000" b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여기에 제목을 삽입하세요</a:t>
            </a:r>
            <a:r>
              <a:rPr lang="en-US" altLang="ko-KR" noProof="0"/>
              <a:t>.</a:t>
            </a:r>
          </a:p>
        </p:txBody>
      </p:sp>
      <p:sp>
        <p:nvSpPr>
          <p:cNvPr id="7" name="텍스트 개체 틀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ko-KR" sz="1800" b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lang="ko-KR" sz="1800" b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-KR" altLang="en-US" noProof="0"/>
              <a:t>여기에 부제목 삽입</a:t>
            </a:r>
          </a:p>
          <a:p>
            <a:pPr lvl="1" rtl="0"/>
            <a:r>
              <a:rPr lang="ko-KR" altLang="en-US" noProof="0"/>
              <a:t>여기에 콘텐츠 삽입</a:t>
            </a:r>
          </a:p>
        </p:txBody>
      </p:sp>
      <p:sp>
        <p:nvSpPr>
          <p:cNvPr id="8" name="SmartArt 자리 표시자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ko-KR" sz="1800" b="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 dirty="0"/>
              <a:t>여기에 콘텐츠 삽입</a:t>
            </a:r>
          </a:p>
        </p:txBody>
      </p:sp>
      <p:pic>
        <p:nvPicPr>
          <p:cNvPr id="9" name="그림 개체 틀 11" descr="밝고 다채로운 기하학적 패턴 ">
            <a:extLst>
              <a:ext uri="{FF2B5EF4-FFF2-40B4-BE49-F238E27FC236}">
                <a16:creationId xmlns:a16="http://schemas.microsoft.com/office/drawing/2014/main" id="{1DB66C56-FBAE-47D3-9818-61368D74DA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90" b="390"/>
          <a:stretch>
            <a:fillRect/>
          </a:stretch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진 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spcBef>
                <a:spcPts val="1000"/>
              </a:spcBef>
              <a:defRPr lang="ko-KR" sz="4000" b="1">
                <a:solidFill>
                  <a:schemeClr val="accent4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여기에 제목을 삽입하세요</a:t>
            </a:r>
            <a:r>
              <a:rPr lang="en-US" altLang="ko-KR" noProof="0"/>
              <a:t>.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ko-KR" sz="1800" b="1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lang="ko-KR"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-KR" altLang="en-US" noProof="0"/>
              <a:t>여기에 부제목 삽입</a:t>
            </a:r>
          </a:p>
          <a:p>
            <a:pPr lvl="1" rtl="0"/>
            <a:r>
              <a:rPr lang="ko-KR" altLang="en-US" noProof="0"/>
              <a:t>여기에 콘텐츠 삽입</a:t>
            </a:r>
          </a:p>
        </p:txBody>
      </p:sp>
      <p:sp>
        <p:nvSpPr>
          <p:cNvPr id="9" name="그림 개체 틀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 rtlCol="0">
            <a:normAutofit/>
          </a:bodyPr>
          <a:lstStyle>
            <a:lvl1pPr algn="ctr">
              <a:buNone/>
              <a:defRPr lang="ko-KR"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8" name="그림 개체 틀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 rtlCol="0">
            <a:normAutofit/>
          </a:bodyPr>
          <a:lstStyle>
            <a:lvl1pPr algn="ctr">
              <a:buNone/>
              <a:defRPr lang="ko-KR"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pic>
        <p:nvPicPr>
          <p:cNvPr id="12" name="그림 개체 틀 19" descr="밝고 다채로운 기하학적 패턴 ">
            <a:extLst>
              <a:ext uri="{FF2B5EF4-FFF2-40B4-BE49-F238E27FC236}">
                <a16:creationId xmlns:a16="http://schemas.microsoft.com/office/drawing/2014/main" id="{C93F15CF-2105-4C28-85E9-BBA038332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" b="436"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오른쪽 패턴 콘텐츠 파란색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>
              <a:spcBef>
                <a:spcPts val="1000"/>
              </a:spcBef>
              <a:defRPr lang="ko-KR" sz="4000" b="1">
                <a:solidFill>
                  <a:schemeClr val="accent5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여기에 제목을 삽입하세요</a:t>
            </a:r>
            <a:r>
              <a:rPr lang="en-US" altLang="ko-KR" noProof="0"/>
              <a:t>.</a:t>
            </a: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lang="ko-KR" sz="1800" b="1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lang="ko-KR" sz="18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</a:lstStyle>
          <a:p>
            <a:pPr lvl="0" rtl="0"/>
            <a:r>
              <a:rPr lang="ko-KR" altLang="en-US" noProof="0"/>
              <a:t>여기에 부제목 삽입</a:t>
            </a:r>
          </a:p>
          <a:p>
            <a:pPr lvl="1" rtl="0"/>
            <a:r>
              <a:rPr lang="ko-KR" altLang="en-US" noProof="0"/>
              <a:t>여기에 콘텐츠 삽입</a:t>
            </a:r>
          </a:p>
        </p:txBody>
      </p:sp>
      <p:pic>
        <p:nvPicPr>
          <p:cNvPr id="5" name="그림 개체 틀 15" descr="밝고 다채로운 기하학적 패턴 ">
            <a:extLst>
              <a:ext uri="{FF2B5EF4-FFF2-40B4-BE49-F238E27FC236}">
                <a16:creationId xmlns:a16="http://schemas.microsoft.com/office/drawing/2014/main" id="{9E2B3BF6-B5D6-4D6F-84C6-0EE24AC7C1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" r="3"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질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Segoe UI" pitchFamily="34" charset="0"/>
              </a:defRPr>
            </a:lvl1pPr>
          </a:lstStyle>
          <a:p>
            <a:pPr rtl="0"/>
            <a:r>
              <a:rPr lang="ko-KR" altLang="en-US" noProof="0"/>
              <a:t>여기에 제목을 삽입하세요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ko-KR" sz="1800" kern="1200" dirty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lvl="0" rtl="0"/>
            <a:r>
              <a:rPr lang="ko-KR" altLang="en-US" noProof="0"/>
              <a:t>여기에 콘텐츠 삽입</a:t>
            </a:r>
          </a:p>
        </p:txBody>
      </p:sp>
      <p:pic>
        <p:nvPicPr>
          <p:cNvPr id="6" name="그림 개체 틀 17" descr="밝고 다채로운 기하학적 패턴 ">
            <a:extLst>
              <a:ext uri="{FF2B5EF4-FFF2-40B4-BE49-F238E27FC236}">
                <a16:creationId xmlns:a16="http://schemas.microsoft.com/office/drawing/2014/main" id="{9F278CC9-9968-40F5-B18F-B1D45BE36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0" b="390"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690" r:id="rId9"/>
    <p:sldLayoutId id="2147483708" r:id="rId10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ko-KR"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ko-KR"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30.png"/><Relationship Id="rId3" Type="http://schemas.microsoft.com/office/2007/relationships/media" Target="../media/media2.wav"/><Relationship Id="rId21" Type="http://schemas.openxmlformats.org/officeDocument/2006/relationships/image" Target="../media/image33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29.png"/><Relationship Id="rId2" Type="http://schemas.openxmlformats.org/officeDocument/2006/relationships/audio" Target="../media/media1.wav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image" Target="../media/image27.png"/><Relationship Id="rId10" Type="http://schemas.openxmlformats.org/officeDocument/2006/relationships/audio" Target="../media/media5.wav"/><Relationship Id="rId19" Type="http://schemas.openxmlformats.org/officeDocument/2006/relationships/image" Target="../media/image31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notesSlide" Target="../notesSlides/notesSlide15.xml"/><Relationship Id="rId22" Type="http://schemas.openxmlformats.org/officeDocument/2006/relationships/hyperlink" Target="https://colab.research.google.com/drive/1eyfEfO4iEz4UfhcLVZ9OwMQLwqC4yK1z#scrollTo=i94MP72nSYy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직사각형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65175" y="2766219"/>
            <a:ext cx="6455127" cy="1325563"/>
          </a:xfrm>
        </p:spPr>
        <p:txBody>
          <a:bodyPr rtlCol="0" anchor="ctr">
            <a:noAutofit/>
          </a:bodyPr>
          <a:lstStyle>
            <a:defPPr>
              <a:defRPr lang="ko-KR"/>
            </a:defPPr>
          </a:lstStyle>
          <a:p>
            <a:pPr rtl="0"/>
            <a:r>
              <a:rPr lang="en-US" altLang="ko-KR" sz="3600" dirty="0">
                <a:solidFill>
                  <a:schemeClr val="accent1"/>
                </a:solidFill>
              </a:rPr>
              <a:t>M</a:t>
            </a:r>
            <a:r>
              <a:rPr lang="en-US" altLang="ko-KR" sz="3600" dirty="0">
                <a:solidFill>
                  <a:schemeClr val="bg2"/>
                </a:solidFill>
              </a:rPr>
              <a:t>A</a:t>
            </a:r>
            <a:r>
              <a:rPr lang="en-US" altLang="ko-KR" sz="3600" dirty="0">
                <a:solidFill>
                  <a:schemeClr val="accent3"/>
                </a:solidFill>
              </a:rPr>
              <a:t>E</a:t>
            </a:r>
            <a:r>
              <a:rPr lang="en-US" altLang="ko-KR" sz="3600" dirty="0">
                <a:solidFill>
                  <a:schemeClr val="accent4"/>
                </a:solidFill>
              </a:rPr>
              <a:t>S</a:t>
            </a:r>
            <a:r>
              <a:rPr lang="en-US" altLang="ko-KR" sz="3600" dirty="0">
                <a:solidFill>
                  <a:schemeClr val="accent5"/>
                </a:solidFill>
              </a:rPr>
              <a:t>T</a:t>
            </a:r>
            <a:r>
              <a:rPr lang="en-US" altLang="ko-KR" sz="3600" dirty="0">
                <a:solidFill>
                  <a:schemeClr val="accent6"/>
                </a:solidFill>
              </a:rPr>
              <a:t>R</a:t>
            </a:r>
            <a:r>
              <a:rPr lang="en-US" altLang="ko-KR" sz="3600" dirty="0">
                <a:solidFill>
                  <a:schemeClr val="accent1"/>
                </a:solidFill>
              </a:rPr>
              <a:t>A</a:t>
            </a:r>
            <a:br>
              <a:rPr lang="en-US" altLang="ko-KR" dirty="0"/>
            </a:br>
            <a:r>
              <a:rPr lang="ko-KR" altLang="en-US" dirty="0"/>
              <a:t>전자공학종합설계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102E84-5DC9-489D-B8EB-352570710C55}"/>
              </a:ext>
            </a:extLst>
          </p:cNvPr>
          <p:cNvSpPr txBox="1"/>
          <p:nvPr/>
        </p:nvSpPr>
        <p:spPr>
          <a:xfrm>
            <a:off x="9219501" y="4091782"/>
            <a:ext cx="2583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</a:t>
            </a:r>
            <a:r>
              <a:rPr lang="ko-KR" altLang="en-US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PNP</a:t>
            </a: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박병준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박선우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FB101F5-FC70-9374-1A39-20928E38F04D}"/>
              </a:ext>
            </a:extLst>
          </p:cNvPr>
          <p:cNvSpPr/>
          <p:nvPr/>
        </p:nvSpPr>
        <p:spPr>
          <a:xfrm>
            <a:off x="9697274" y="2173805"/>
            <a:ext cx="2451380" cy="317006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4FDABAC-C04A-E19A-6246-B391B5DC3170}"/>
              </a:ext>
            </a:extLst>
          </p:cNvPr>
          <p:cNvSpPr/>
          <p:nvPr/>
        </p:nvSpPr>
        <p:spPr>
          <a:xfrm>
            <a:off x="6979442" y="1278235"/>
            <a:ext cx="2451380" cy="317006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2B0FFF3B-EA34-1BAC-2844-3C4A65281C74}"/>
              </a:ext>
            </a:extLst>
          </p:cNvPr>
          <p:cNvSpPr/>
          <p:nvPr/>
        </p:nvSpPr>
        <p:spPr>
          <a:xfrm>
            <a:off x="2404817" y="3328492"/>
            <a:ext cx="2627881" cy="2472493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A62DC34-D8F6-1B38-C252-7196ED0467EC}"/>
              </a:ext>
            </a:extLst>
          </p:cNvPr>
          <p:cNvSpPr/>
          <p:nvPr/>
        </p:nvSpPr>
        <p:spPr>
          <a:xfrm>
            <a:off x="313676" y="499154"/>
            <a:ext cx="4541384" cy="275512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128911-BDB0-439A-9E9C-464507176C14}"/>
              </a:ext>
            </a:extLst>
          </p:cNvPr>
          <p:cNvSpPr/>
          <p:nvPr/>
        </p:nvSpPr>
        <p:spPr>
          <a:xfrm>
            <a:off x="5387829" y="2650923"/>
            <a:ext cx="1416342" cy="453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main.py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10A7F6-8259-149D-81D5-150B3A704BAA}"/>
              </a:ext>
            </a:extLst>
          </p:cNvPr>
          <p:cNvSpPr/>
          <p:nvPr/>
        </p:nvSpPr>
        <p:spPr>
          <a:xfrm>
            <a:off x="2803321" y="1879136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d_extract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F6C72-5692-7EDE-CF7C-6CCC735C17EC}"/>
              </a:ext>
            </a:extLst>
          </p:cNvPr>
          <p:cNvSpPr/>
          <p:nvPr/>
        </p:nvSpPr>
        <p:spPr>
          <a:xfrm>
            <a:off x="2803321" y="2650923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d_create_df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846333-C15D-F083-8A89-444C7ADAF525}"/>
              </a:ext>
            </a:extLst>
          </p:cNvPr>
          <p:cNvSpPr/>
          <p:nvPr/>
        </p:nvSpPr>
        <p:spPr>
          <a:xfrm>
            <a:off x="2803321" y="3422710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d_create_npy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7B5E88-A81D-2E64-7D0B-8C53B9809577}"/>
              </a:ext>
            </a:extLst>
          </p:cNvPr>
          <p:cNvSpPr/>
          <p:nvPr/>
        </p:nvSpPr>
        <p:spPr>
          <a:xfrm>
            <a:off x="2803320" y="4861538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f_cqt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3A6C9BA-8BE0-530C-3D36-5451A099C6F1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rot="10800000">
            <a:off x="4446165" y="2105639"/>
            <a:ext cx="941664" cy="77178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EF7ED66-2F37-8DD2-0D03-B39EF040FB6C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4446165" y="2877425"/>
            <a:ext cx="941664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B8BD0B5-BE3D-0387-951C-0423410426F8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>
          <a:xfrm rot="10800000" flipV="1">
            <a:off x="4446165" y="2877424"/>
            <a:ext cx="941664" cy="77178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3E700E1-757B-76FF-B597-472C5D8F73F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3131831" y="4368626"/>
            <a:ext cx="985824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6030B0-9059-DC1A-3E59-36D9393EE57E}"/>
              </a:ext>
            </a:extLst>
          </p:cNvPr>
          <p:cNvSpPr/>
          <p:nvPr/>
        </p:nvSpPr>
        <p:spPr>
          <a:xfrm>
            <a:off x="540007" y="1876717"/>
            <a:ext cx="1642844" cy="453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metadata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2964317-1B8B-3C76-6FAB-B58726CBB20C}"/>
              </a:ext>
            </a:extLst>
          </p:cNvPr>
          <p:cNvCxnSpPr>
            <a:cxnSpLocks/>
            <a:stCxn id="6" idx="1"/>
            <a:endCxn id="43" idx="3"/>
          </p:cNvCxnSpPr>
          <p:nvPr/>
        </p:nvCxnSpPr>
        <p:spPr>
          <a:xfrm rot="10800000">
            <a:off x="2182851" y="2103220"/>
            <a:ext cx="620470" cy="241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3389D4-A973-DE58-E905-148DE1A070E3}"/>
              </a:ext>
            </a:extLst>
          </p:cNvPr>
          <p:cNvCxnSpPr>
            <a:cxnSpLocks/>
            <a:stCxn id="7" idx="1"/>
            <a:endCxn id="43" idx="3"/>
          </p:cNvCxnSpPr>
          <p:nvPr/>
        </p:nvCxnSpPr>
        <p:spPr>
          <a:xfrm rot="10800000">
            <a:off x="2182851" y="2103219"/>
            <a:ext cx="620470" cy="77420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1F93FF5-BC83-894B-C362-AFC2A64FF258}"/>
              </a:ext>
            </a:extLst>
          </p:cNvPr>
          <p:cNvSpPr/>
          <p:nvPr/>
        </p:nvSpPr>
        <p:spPr>
          <a:xfrm>
            <a:off x="2803320" y="701449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s_split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021368E-7F96-D426-9ABB-BF36A3960FD7}"/>
              </a:ext>
            </a:extLst>
          </p:cNvPr>
          <p:cNvCxnSpPr>
            <a:cxnSpLocks/>
            <a:stCxn id="6" idx="0"/>
            <a:endCxn id="61" idx="2"/>
          </p:cNvCxnSpPr>
          <p:nvPr/>
        </p:nvCxnSpPr>
        <p:spPr>
          <a:xfrm rot="16200000" flipV="1">
            <a:off x="3262402" y="1516794"/>
            <a:ext cx="72468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6A3352D-0C6E-6C6A-7C42-BDBE94A49E66}"/>
              </a:ext>
            </a:extLst>
          </p:cNvPr>
          <p:cNvSpPr/>
          <p:nvPr/>
        </p:nvSpPr>
        <p:spPr>
          <a:xfrm>
            <a:off x="7383710" y="2650922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69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t_train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194A796-D5A8-FF15-28FF-7D572CEED16F}"/>
              </a:ext>
            </a:extLst>
          </p:cNvPr>
          <p:cNvCxnSpPr>
            <a:cxnSpLocks/>
            <a:stCxn id="5" idx="3"/>
            <a:endCxn id="106" idx="1"/>
          </p:cNvCxnSpPr>
          <p:nvPr/>
        </p:nvCxnSpPr>
        <p:spPr>
          <a:xfrm flipV="1">
            <a:off x="6804171" y="2877424"/>
            <a:ext cx="57953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EF61A13D-4402-D9CF-0531-B9714B7131B4}"/>
              </a:ext>
            </a:extLst>
          </p:cNvPr>
          <p:cNvSpPr/>
          <p:nvPr/>
        </p:nvSpPr>
        <p:spPr>
          <a:xfrm>
            <a:off x="7382968" y="590709"/>
            <a:ext cx="1642844" cy="4530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rgbClr val="005C6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MAESTRA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D944484-F643-9CD0-195E-F962E28987B8}"/>
              </a:ext>
            </a:extLst>
          </p:cNvPr>
          <p:cNvCxnSpPr>
            <a:cxnSpLocks/>
            <a:stCxn id="5" idx="0"/>
            <a:endCxn id="111" idx="1"/>
          </p:cNvCxnSpPr>
          <p:nvPr/>
        </p:nvCxnSpPr>
        <p:spPr>
          <a:xfrm rot="5400000" flipH="1" flipV="1">
            <a:off x="5822628" y="1090583"/>
            <a:ext cx="1833712" cy="1286968"/>
          </a:xfrm>
          <a:prstGeom prst="bentConnector2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DB142FB2-F6B8-9FF9-F8B0-E8860AFB09EA}"/>
              </a:ext>
            </a:extLst>
          </p:cNvPr>
          <p:cNvCxnSpPr>
            <a:cxnSpLocks/>
            <a:stCxn id="111" idx="2"/>
            <a:endCxn id="106" idx="0"/>
          </p:cNvCxnSpPr>
          <p:nvPr/>
        </p:nvCxnSpPr>
        <p:spPr>
          <a:xfrm rot="16200000" flipH="1">
            <a:off x="7401157" y="1846946"/>
            <a:ext cx="1607209" cy="74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94D1DBD-0CAC-8AE7-A747-9DC798C0C2BA}"/>
              </a:ext>
            </a:extLst>
          </p:cNvPr>
          <p:cNvSpPr/>
          <p:nvPr/>
        </p:nvSpPr>
        <p:spPr>
          <a:xfrm>
            <a:off x="7285199" y="4687504"/>
            <a:ext cx="1852566" cy="453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rgbClr val="297C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maestraDataset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C5DBE5B9-3A75-DFC8-854C-6B64F7366843}"/>
              </a:ext>
            </a:extLst>
          </p:cNvPr>
          <p:cNvCxnSpPr>
            <a:cxnSpLocks/>
            <a:stCxn id="5" idx="2"/>
            <a:endCxn id="127" idx="1"/>
          </p:cNvCxnSpPr>
          <p:nvPr/>
        </p:nvCxnSpPr>
        <p:spPr>
          <a:xfrm rot="16200000" flipH="1">
            <a:off x="5785560" y="3414366"/>
            <a:ext cx="1810079" cy="1189199"/>
          </a:xfrm>
          <a:prstGeom prst="bentConnector2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130A7580-07EB-C039-0A1E-F3EB1249973D}"/>
              </a:ext>
            </a:extLst>
          </p:cNvPr>
          <p:cNvCxnSpPr>
            <a:cxnSpLocks/>
            <a:stCxn id="127" idx="0"/>
            <a:endCxn id="106" idx="2"/>
          </p:cNvCxnSpPr>
          <p:nvPr/>
        </p:nvCxnSpPr>
        <p:spPr>
          <a:xfrm rot="16200000" flipV="1">
            <a:off x="7416518" y="3892540"/>
            <a:ext cx="1583578" cy="635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39722A6-412D-4BDB-25F7-C0A8A35BDFC8}"/>
              </a:ext>
            </a:extLst>
          </p:cNvPr>
          <p:cNvSpPr/>
          <p:nvPr/>
        </p:nvSpPr>
        <p:spPr>
          <a:xfrm>
            <a:off x="10057698" y="2718705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a_white_noise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C78E00C-F208-94E5-DB46-7CC785CC2829}"/>
              </a:ext>
            </a:extLst>
          </p:cNvPr>
          <p:cNvSpPr/>
          <p:nvPr/>
        </p:nvSpPr>
        <p:spPr>
          <a:xfrm>
            <a:off x="10057698" y="3171709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a_shift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0C185FC-1F74-9C2B-DB2F-AC6579ACADE0}"/>
              </a:ext>
            </a:extLst>
          </p:cNvPr>
          <p:cNvSpPr/>
          <p:nvPr/>
        </p:nvSpPr>
        <p:spPr>
          <a:xfrm>
            <a:off x="10057698" y="3624713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a_stretch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DB8A0F2-6FBD-2882-CD0A-1B6846039DA8}"/>
              </a:ext>
            </a:extLst>
          </p:cNvPr>
          <p:cNvSpPr/>
          <p:nvPr/>
        </p:nvSpPr>
        <p:spPr>
          <a:xfrm>
            <a:off x="10057698" y="4077717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a_reverse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5F9BD51-342A-37DD-7502-772FEF000255}"/>
              </a:ext>
            </a:extLst>
          </p:cNvPr>
          <p:cNvSpPr/>
          <p:nvPr/>
        </p:nvSpPr>
        <p:spPr>
          <a:xfrm>
            <a:off x="10057698" y="4530721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a_minus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9FFAF9DE-CEDD-16EB-C50E-4BEA1DB31EA7}"/>
              </a:ext>
            </a:extLst>
          </p:cNvPr>
          <p:cNvCxnSpPr>
            <a:cxnSpLocks/>
            <a:stCxn id="55" idx="3"/>
            <a:endCxn id="148" idx="1"/>
          </p:cNvCxnSpPr>
          <p:nvPr/>
        </p:nvCxnSpPr>
        <p:spPr>
          <a:xfrm flipV="1">
            <a:off x="9025813" y="3851215"/>
            <a:ext cx="1031885" cy="5166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C7CE8363-4A54-C4B2-DE2B-3A980309E417}"/>
              </a:ext>
            </a:extLst>
          </p:cNvPr>
          <p:cNvCxnSpPr>
            <a:cxnSpLocks/>
            <a:stCxn id="55" idx="3"/>
            <a:endCxn id="147" idx="1"/>
          </p:cNvCxnSpPr>
          <p:nvPr/>
        </p:nvCxnSpPr>
        <p:spPr>
          <a:xfrm flipV="1">
            <a:off x="9025813" y="3398211"/>
            <a:ext cx="1031885" cy="50467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BA41B5F2-7972-6A79-4823-9F09BCD30CBF}"/>
              </a:ext>
            </a:extLst>
          </p:cNvPr>
          <p:cNvCxnSpPr>
            <a:cxnSpLocks/>
            <a:stCxn id="55" idx="3"/>
            <a:endCxn id="146" idx="1"/>
          </p:cNvCxnSpPr>
          <p:nvPr/>
        </p:nvCxnSpPr>
        <p:spPr>
          <a:xfrm flipV="1">
            <a:off x="9025813" y="2945207"/>
            <a:ext cx="1031885" cy="95767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4808536F-2FEB-B4B0-0F39-FBA3E442EF05}"/>
              </a:ext>
            </a:extLst>
          </p:cNvPr>
          <p:cNvCxnSpPr>
            <a:cxnSpLocks/>
            <a:stCxn id="55" idx="3"/>
            <a:endCxn id="149" idx="1"/>
          </p:cNvCxnSpPr>
          <p:nvPr/>
        </p:nvCxnSpPr>
        <p:spPr>
          <a:xfrm>
            <a:off x="9025813" y="3902883"/>
            <a:ext cx="1031885" cy="401336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6ED43177-A2B0-6FB4-A090-137ECBBEBDFC}"/>
              </a:ext>
            </a:extLst>
          </p:cNvPr>
          <p:cNvCxnSpPr>
            <a:cxnSpLocks/>
            <a:stCxn id="55" idx="3"/>
            <a:endCxn id="150" idx="1"/>
          </p:cNvCxnSpPr>
          <p:nvPr/>
        </p:nvCxnSpPr>
        <p:spPr>
          <a:xfrm>
            <a:off x="9025813" y="3902883"/>
            <a:ext cx="1031885" cy="85434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8DA4EC-F3FE-5D70-3AB4-3BACCEB01CB6}"/>
              </a:ext>
            </a:extLst>
          </p:cNvPr>
          <p:cNvSpPr txBox="1"/>
          <p:nvPr/>
        </p:nvSpPr>
        <p:spPr>
          <a:xfrm>
            <a:off x="1655186" y="224888"/>
            <a:ext cx="1858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 구축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B1C37-FA48-1857-85A0-4E8C1A998FD7}"/>
              </a:ext>
            </a:extLst>
          </p:cNvPr>
          <p:cNvSpPr txBox="1"/>
          <p:nvPr/>
        </p:nvSpPr>
        <p:spPr>
          <a:xfrm>
            <a:off x="1416900" y="4242245"/>
            <a:ext cx="207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20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endParaRPr lang="ko-KR" altLang="en-US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7A25D-DB2D-FAD7-CD38-80EDF77ADFF3}"/>
              </a:ext>
            </a:extLst>
          </p:cNvPr>
          <p:cNvSpPr txBox="1"/>
          <p:nvPr/>
        </p:nvSpPr>
        <p:spPr>
          <a:xfrm>
            <a:off x="5903940" y="1794171"/>
            <a:ext cx="2074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endParaRPr lang="en-US" altLang="ko-KR" sz="2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 및 검증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51C216-104A-096C-21B1-5D797AEFE4E4}"/>
              </a:ext>
            </a:extLst>
          </p:cNvPr>
          <p:cNvSpPr txBox="1"/>
          <p:nvPr/>
        </p:nvSpPr>
        <p:spPr>
          <a:xfrm>
            <a:off x="9874800" y="2005289"/>
            <a:ext cx="207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증강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5A1C7D-4811-7466-39BD-6CD4AAACFC54}"/>
              </a:ext>
            </a:extLst>
          </p:cNvPr>
          <p:cNvSpPr/>
          <p:nvPr/>
        </p:nvSpPr>
        <p:spPr>
          <a:xfrm>
            <a:off x="7382969" y="1537444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005C6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forward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49F0A8-1081-6F76-B31B-3D0F1616ADBD}"/>
              </a:ext>
            </a:extLst>
          </p:cNvPr>
          <p:cNvSpPr/>
          <p:nvPr/>
        </p:nvSpPr>
        <p:spPr>
          <a:xfrm>
            <a:off x="7382969" y="3676381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297C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__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getitem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__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12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02AD8E-4C7C-4A1B-89B1-9A0997F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32408"/>
            <a:ext cx="6477000" cy="118903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데이터셋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A8ACB1-6D36-496B-91DD-D1C3128C1C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384881"/>
            <a:ext cx="6477000" cy="3276600"/>
          </a:xfrm>
        </p:spPr>
        <p:txBody>
          <a:bodyPr rtlCol="0"/>
          <a:lstStyle>
            <a:defPPr>
              <a:defRPr lang="ko-KR"/>
            </a:defPPr>
          </a:lstStyle>
          <a:p>
            <a:pPr>
              <a:lnSpc>
                <a:spcPct val="150000"/>
              </a:lnSpc>
            </a:pPr>
            <a:r>
              <a:rPr lang="ko-KR" altLang="en-US" dirty="0"/>
              <a:t>사전에 정한 규칙으로 신뢰성 있는 </a:t>
            </a:r>
            <a:r>
              <a:rPr lang="en-US" altLang="ko-KR" dirty="0"/>
              <a:t>YouTube       </a:t>
            </a:r>
            <a:r>
              <a:rPr lang="ko-KR" altLang="en-US" dirty="0"/>
              <a:t>악기 연주 영상 </a:t>
            </a:r>
            <a:r>
              <a:rPr lang="en-US" altLang="ko-KR" dirty="0" err="1"/>
              <a:t>url</a:t>
            </a:r>
            <a:r>
              <a:rPr lang="ko-KR" altLang="en-US" dirty="0"/>
              <a:t>을 지속적으로 추가하여 </a:t>
            </a:r>
            <a:r>
              <a:rPr lang="en-US" altLang="ko-KR" dirty="0"/>
              <a:t>metadata</a:t>
            </a:r>
            <a:r>
              <a:rPr lang="ko-KR" altLang="en-US" dirty="0"/>
              <a:t> 완성 </a:t>
            </a:r>
            <a:r>
              <a:rPr lang="en-US" altLang="ko-KR" sz="1400" dirty="0"/>
              <a:t>(</a:t>
            </a:r>
            <a:r>
              <a:rPr lang="ko-KR" altLang="en-US" sz="1400" dirty="0"/>
              <a:t>영상 </a:t>
            </a:r>
            <a:r>
              <a:rPr lang="en-US" altLang="ko-KR" sz="1400" dirty="0"/>
              <a:t>170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 rtl="0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250F4A-5996-0E9B-2289-74B3DCD57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7" b="5028"/>
          <a:stretch/>
        </p:blipFill>
        <p:spPr>
          <a:xfrm>
            <a:off x="427140" y="2573919"/>
            <a:ext cx="6686724" cy="3191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D8A68-7B09-4FBA-E8DC-DB32585337EB}"/>
              </a:ext>
            </a:extLst>
          </p:cNvPr>
          <p:cNvSpPr txBox="1"/>
          <p:nvPr/>
        </p:nvSpPr>
        <p:spPr>
          <a:xfrm>
            <a:off x="943412" y="5901146"/>
            <a:ext cx="5510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공유된 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Google Drive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공동작업한 스프레드시트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BC2566-82B5-3458-7BCD-88C300321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147" y="1478421"/>
            <a:ext cx="432980" cy="300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66C89-2B8B-C74D-B8E7-1F8A3A0570B4}"/>
              </a:ext>
            </a:extLst>
          </p:cNvPr>
          <p:cNvSpPr txBox="1"/>
          <p:nvPr/>
        </p:nvSpPr>
        <p:spPr>
          <a:xfrm>
            <a:off x="7659149" y="1384881"/>
            <a:ext cx="4532851" cy="447045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ko-KR" altLang="en-US" sz="1100" b="1" dirty="0">
                <a:latin typeface="+mj-ea"/>
                <a:ea typeface="+mj-ea"/>
              </a:rPr>
              <a:t>라벨링이 가능한 악기영상 유튜브 </a:t>
            </a:r>
            <a:r>
              <a:rPr lang="ko-KR" altLang="en-US" sz="1100" b="1" dirty="0" err="1">
                <a:latin typeface="+mj-ea"/>
                <a:ea typeface="+mj-ea"/>
              </a:rPr>
              <a:t>url을</a:t>
            </a:r>
            <a:r>
              <a:rPr lang="ko-KR" altLang="en-US" sz="1100" b="1" dirty="0">
                <a:latin typeface="+mj-ea"/>
                <a:ea typeface="+mj-ea"/>
              </a:rPr>
              <a:t> 가져온다.                        </a:t>
            </a:r>
            <a:r>
              <a:rPr lang="ko-KR" altLang="en-US" sz="1050" b="1" dirty="0">
                <a:latin typeface="+mj-ea"/>
                <a:ea typeface="+mj-ea"/>
              </a:rPr>
              <a:t>※ </a:t>
            </a:r>
            <a:r>
              <a:rPr lang="ko-KR" altLang="en-US" sz="1050" b="1" dirty="0" err="1">
                <a:latin typeface="+mj-ea"/>
                <a:ea typeface="+mj-ea"/>
              </a:rPr>
              <a:t>pc버전</a:t>
            </a:r>
            <a:r>
              <a:rPr lang="ko-KR" altLang="en-US" sz="1050" b="1" dirty="0">
                <a:latin typeface="+mj-ea"/>
                <a:ea typeface="+mj-ea"/>
              </a:rPr>
              <a:t> 기준으로 주소 창 도메인주소를 복사하지 말고 영상 아래 공유 버튼을 눌러서 복사한다(음원추출 오류 방지, 시작시간 설정하지 말 것)</a:t>
            </a:r>
          </a:p>
          <a:p>
            <a:pPr marL="400050" indent="-400050">
              <a:buFont typeface="+mj-lt"/>
              <a:buAutoNum type="romanUcPeriod"/>
            </a:pPr>
            <a:endParaRPr lang="ko-KR" altLang="en-US" sz="1100" b="1" dirty="0"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100" b="1" dirty="0">
                <a:latin typeface="+mj-ea"/>
                <a:ea typeface="+mj-ea"/>
              </a:rPr>
              <a:t>사람 목소리가 포함되어도 상관없음.</a:t>
            </a:r>
          </a:p>
          <a:p>
            <a:pPr marL="400050" indent="-400050">
              <a:buFont typeface="+mj-lt"/>
              <a:buAutoNum type="romanUcPeriod"/>
            </a:pPr>
            <a:endParaRPr lang="ko-KR" altLang="en-US" sz="1100" b="1" dirty="0"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100" b="1" dirty="0">
                <a:latin typeface="+mj-ea"/>
                <a:ea typeface="+mj-ea"/>
              </a:rPr>
              <a:t>합주의 경우 구간별 파트 구분없이 일관되게 함께 연주되어야 함(독주파트로 시작한다면 합주만 하는 구간의 시각을 기억한다).</a:t>
            </a:r>
          </a:p>
          <a:p>
            <a:pPr marL="400050" indent="-400050">
              <a:buFont typeface="+mj-lt"/>
              <a:buAutoNum type="romanUcPeriod"/>
            </a:pPr>
            <a:endParaRPr lang="ko-KR" altLang="en-US" sz="1100" b="1" dirty="0"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100" b="1" dirty="0">
                <a:latin typeface="+mj-ea"/>
                <a:ea typeface="+mj-ea"/>
              </a:rPr>
              <a:t>반주로 작게 연주되는 악기가 있는지 꼭 확인할 것(학습에 큰 영향이 갈 것으로 예상).</a:t>
            </a:r>
          </a:p>
          <a:p>
            <a:pPr marL="400050" indent="-400050">
              <a:buFont typeface="+mj-lt"/>
              <a:buAutoNum type="romanUcPeriod"/>
            </a:pPr>
            <a:endParaRPr lang="ko-KR" altLang="en-US" sz="1100" b="1" dirty="0"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100" b="1" dirty="0">
                <a:latin typeface="+mj-ea"/>
                <a:ea typeface="+mj-ea"/>
              </a:rPr>
              <a:t>스프레드시트의 </a:t>
            </a:r>
            <a:r>
              <a:rPr lang="ko-KR" altLang="en-US" sz="1100" b="1" dirty="0" err="1">
                <a:latin typeface="+mj-ea"/>
                <a:ea typeface="+mj-ea"/>
              </a:rPr>
              <a:t>url열에</a:t>
            </a:r>
            <a:r>
              <a:rPr lang="ko-KR" altLang="en-US" sz="1100" b="1" dirty="0">
                <a:latin typeface="+mj-ea"/>
                <a:ea typeface="+mj-ea"/>
              </a:rPr>
              <a:t> 링크주소 입력, </a:t>
            </a:r>
            <a:r>
              <a:rPr lang="ko-KR" altLang="en-US" sz="1100" b="1" dirty="0" err="1">
                <a:latin typeface="+mj-ea"/>
                <a:ea typeface="+mj-ea"/>
              </a:rPr>
              <a:t>ensemble열에</a:t>
            </a:r>
            <a:r>
              <a:rPr lang="ko-KR" altLang="en-US" sz="1100" b="1" dirty="0">
                <a:latin typeface="+mj-ea"/>
                <a:ea typeface="+mj-ea"/>
              </a:rPr>
              <a:t> 악기(들) 종류를 알파벳 순서대로 띄어쓰기로 구분하여 입력한다.</a:t>
            </a:r>
          </a:p>
          <a:p>
            <a:pPr marL="400050" indent="-400050">
              <a:buFont typeface="+mj-lt"/>
              <a:buAutoNum type="romanUcPeriod"/>
            </a:pPr>
            <a:endParaRPr lang="ko-KR" altLang="en-US" sz="1100" b="1" dirty="0"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100" b="1" dirty="0">
                <a:latin typeface="+mj-ea"/>
                <a:ea typeface="+mj-ea"/>
              </a:rPr>
              <a:t>같은 종류 악기의 합주면 그 악기를 한 번만 </a:t>
            </a:r>
            <a:r>
              <a:rPr lang="ko-KR" altLang="en-US" sz="1100" b="1" dirty="0" err="1">
                <a:latin typeface="+mj-ea"/>
                <a:ea typeface="+mj-ea"/>
              </a:rPr>
              <a:t>라벨링한다</a:t>
            </a:r>
            <a:r>
              <a:rPr lang="ko-KR" altLang="en-US" sz="1100" b="1" dirty="0">
                <a:latin typeface="+mj-ea"/>
                <a:ea typeface="+mj-ea"/>
              </a:rPr>
              <a:t>(예: 첼로4중주 -&gt; </a:t>
            </a:r>
            <a:r>
              <a:rPr lang="ko-KR" altLang="en-US" sz="1100" b="1" dirty="0" err="1">
                <a:latin typeface="+mj-ea"/>
                <a:ea typeface="+mj-ea"/>
              </a:rPr>
              <a:t>cello</a:t>
            </a:r>
            <a:r>
              <a:rPr lang="ko-KR" altLang="en-US" sz="1100" b="1" dirty="0">
                <a:latin typeface="+mj-ea"/>
                <a:ea typeface="+mj-ea"/>
              </a:rPr>
              <a:t>).</a:t>
            </a:r>
          </a:p>
          <a:p>
            <a:pPr marL="400050" indent="-400050">
              <a:buFont typeface="+mj-lt"/>
              <a:buAutoNum type="romanUcPeriod"/>
            </a:pPr>
            <a:endParaRPr lang="ko-KR" altLang="en-US" sz="1100" b="1" dirty="0"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100" b="1" dirty="0">
                <a:latin typeface="+mj-ea"/>
                <a:ea typeface="+mj-ea"/>
              </a:rPr>
              <a:t>영상 초반 악기 연주 시작시각과 연주가 끝나는 시각을 측정해서(합주면 합주 시작/끝 시각을 고려해서) </a:t>
            </a:r>
            <a:r>
              <a:rPr lang="en-US" altLang="ko-KR" sz="1100" b="1" dirty="0">
                <a:latin typeface="+mj-ea"/>
                <a:ea typeface="+mj-ea"/>
              </a:rPr>
              <a:t>‘</a:t>
            </a:r>
            <a:r>
              <a:rPr lang="ko-KR" altLang="en-US" sz="1100" b="1" dirty="0" err="1">
                <a:latin typeface="+mj-ea"/>
                <a:ea typeface="+mj-ea"/>
              </a:rPr>
              <a:t>start</a:t>
            </a:r>
            <a:r>
              <a:rPr lang="en-US" altLang="ko-KR" sz="1100" b="1" dirty="0">
                <a:latin typeface="+mj-ea"/>
                <a:ea typeface="+mj-ea"/>
              </a:rPr>
              <a:t>’</a:t>
            </a:r>
            <a:r>
              <a:rPr lang="ko-KR" altLang="en-US" sz="1100" b="1" dirty="0">
                <a:latin typeface="+mj-ea"/>
                <a:ea typeface="+mj-ea"/>
              </a:rPr>
              <a:t>열과 </a:t>
            </a:r>
            <a:r>
              <a:rPr lang="en-US" altLang="ko-KR" sz="1100" b="1" dirty="0">
                <a:latin typeface="+mj-ea"/>
                <a:ea typeface="+mj-ea"/>
              </a:rPr>
              <a:t>‘</a:t>
            </a:r>
            <a:r>
              <a:rPr lang="ko-KR" altLang="en-US" sz="1100" b="1" dirty="0" err="1">
                <a:latin typeface="+mj-ea"/>
                <a:ea typeface="+mj-ea"/>
              </a:rPr>
              <a:t>end</a:t>
            </a:r>
            <a:r>
              <a:rPr lang="en-US" altLang="ko-KR" sz="1100" b="1" dirty="0">
                <a:latin typeface="+mj-ea"/>
                <a:ea typeface="+mj-ea"/>
              </a:rPr>
              <a:t>’</a:t>
            </a:r>
            <a:r>
              <a:rPr lang="ko-KR" altLang="en-US" sz="1100" b="1" dirty="0">
                <a:latin typeface="+mj-ea"/>
                <a:ea typeface="+mj-ea"/>
              </a:rPr>
              <a:t>열에 시각을 </a:t>
            </a:r>
            <a:r>
              <a:rPr lang="ko-KR" altLang="en-US" sz="1100" b="1" i="1" u="sng" dirty="0">
                <a:latin typeface="+mj-ea"/>
                <a:ea typeface="+mj-ea"/>
              </a:rPr>
              <a:t>초 단위</a:t>
            </a:r>
            <a:r>
              <a:rPr lang="ko-KR" altLang="en-US" sz="1100" b="1" dirty="0">
                <a:latin typeface="+mj-ea"/>
                <a:ea typeface="+mj-ea"/>
              </a:rPr>
              <a:t>로 입력한다.</a:t>
            </a:r>
          </a:p>
          <a:p>
            <a:pPr marL="400050" indent="-400050">
              <a:buFont typeface="+mj-lt"/>
              <a:buAutoNum type="romanUcPeriod"/>
            </a:pPr>
            <a:endParaRPr lang="ko-KR" altLang="en-US" sz="1100" b="1" dirty="0">
              <a:latin typeface="+mj-ea"/>
              <a:ea typeface="+mj-ea"/>
            </a:endParaRPr>
          </a:p>
          <a:p>
            <a:pPr marL="400050" indent="-400050">
              <a:buFont typeface="+mj-lt"/>
              <a:buAutoNum type="romanUcPeriod"/>
            </a:pPr>
            <a:r>
              <a:rPr lang="ko-KR" altLang="en-US" sz="1100" b="1" dirty="0">
                <a:latin typeface="+mj-ea"/>
                <a:ea typeface="+mj-ea"/>
              </a:rPr>
              <a:t>가져온 영상(음원)의 소유자 채널명을 </a:t>
            </a:r>
            <a:r>
              <a:rPr lang="en-US" altLang="ko-KR" sz="1100" b="1" dirty="0">
                <a:latin typeface="+mj-ea"/>
                <a:ea typeface="+mj-ea"/>
              </a:rPr>
              <a:t>‘</a:t>
            </a:r>
            <a:r>
              <a:rPr lang="ko-KR" altLang="en-US" sz="1100" b="1" dirty="0" err="1">
                <a:latin typeface="+mj-ea"/>
                <a:ea typeface="+mj-ea"/>
              </a:rPr>
              <a:t>artist</a:t>
            </a:r>
            <a:r>
              <a:rPr lang="en-US" altLang="ko-KR" sz="1100" b="1" dirty="0">
                <a:latin typeface="+mj-ea"/>
                <a:ea typeface="+mj-ea"/>
              </a:rPr>
              <a:t>’</a:t>
            </a:r>
            <a:r>
              <a:rPr lang="ko-KR" altLang="en-US" sz="1100" b="1" dirty="0">
                <a:latin typeface="+mj-ea"/>
                <a:ea typeface="+mj-ea"/>
              </a:rPr>
              <a:t>열에 적는다.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40DF1-2AF1-BFE0-15B3-3F1822A65759}"/>
              </a:ext>
            </a:extLst>
          </p:cNvPr>
          <p:cNvSpPr txBox="1"/>
          <p:nvPr/>
        </p:nvSpPr>
        <p:spPr>
          <a:xfrm>
            <a:off x="9556723" y="8528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Rules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6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46DF0FA8-3DDD-E799-3847-8F2008041151}"/>
              </a:ext>
            </a:extLst>
          </p:cNvPr>
          <p:cNvGrpSpPr/>
          <p:nvPr/>
        </p:nvGrpSpPr>
        <p:grpSpPr>
          <a:xfrm>
            <a:off x="125835" y="699034"/>
            <a:ext cx="6153164" cy="5629718"/>
            <a:chOff x="125835" y="699033"/>
            <a:chExt cx="6153164" cy="562971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6D617BE-D534-1726-1924-64500B5B3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583" t="9636" r="22248" b="10717"/>
            <a:stretch/>
          </p:blipFill>
          <p:spPr>
            <a:xfrm>
              <a:off x="125835" y="699033"/>
              <a:ext cx="5836274" cy="41162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5E7656F-6A54-71AE-EC49-3167479A2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34" t="41394" r="21628" b="31295"/>
            <a:stretch/>
          </p:blipFill>
          <p:spPr>
            <a:xfrm>
              <a:off x="126562" y="4815280"/>
              <a:ext cx="6152437" cy="1513471"/>
            </a:xfrm>
            <a:prstGeom prst="rect">
              <a:avLst/>
            </a:prstGeom>
          </p:spPr>
        </p:pic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58246" y="330537"/>
            <a:ext cx="6477000" cy="32766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</a:lstStyle>
          <a:p>
            <a:pPr rtl="0">
              <a:lnSpc>
                <a:spcPct val="150000"/>
              </a:lnSpc>
            </a:pPr>
            <a:r>
              <a:rPr lang="ko-KR" altLang="en-US" sz="2000" dirty="0"/>
              <a:t>완성된 </a:t>
            </a:r>
            <a:r>
              <a:rPr lang="en-US" altLang="ko-KR" sz="2000" dirty="0"/>
              <a:t>metadata </a:t>
            </a:r>
            <a:r>
              <a:rPr lang="ko-KR" altLang="en-US" sz="2000" dirty="0"/>
              <a:t>파일을 읽어 합주 음원을 </a:t>
            </a:r>
            <a:r>
              <a:rPr lang="en-US" altLang="ko-KR" sz="2000" dirty="0">
                <a:highlight>
                  <a:srgbClr val="FFFF00"/>
                </a:highlight>
              </a:rPr>
              <a:t>10</a:t>
            </a:r>
            <a:r>
              <a:rPr lang="ko-KR" altLang="en-US" sz="2000" dirty="0">
                <a:highlight>
                  <a:srgbClr val="FFFF00"/>
                </a:highlight>
              </a:rPr>
              <a:t>초 단위</a:t>
            </a:r>
            <a:r>
              <a:rPr lang="ko-KR" altLang="en-US" sz="2000" dirty="0"/>
              <a:t>로 잘라서 </a:t>
            </a:r>
            <a:r>
              <a:rPr lang="en-US" altLang="ko-KR" sz="2000" dirty="0"/>
              <a:t>wav</a:t>
            </a:r>
            <a:r>
              <a:rPr lang="ko-KR" altLang="en-US" sz="2000" dirty="0"/>
              <a:t>파일로 저장  </a:t>
            </a:r>
            <a:r>
              <a:rPr lang="en-US" altLang="ko-KR" sz="1600" dirty="0"/>
              <a:t>(wav</a:t>
            </a:r>
            <a:r>
              <a:rPr lang="ko-KR" altLang="en-US" sz="1600" dirty="0"/>
              <a:t>파일 </a:t>
            </a:r>
            <a:r>
              <a:rPr lang="en-US" altLang="ko-KR" sz="1600" dirty="0"/>
              <a:t>6559</a:t>
            </a:r>
            <a:r>
              <a:rPr lang="ko-KR" altLang="en-US" sz="1600" dirty="0"/>
              <a:t>개</a:t>
            </a:r>
            <a:r>
              <a:rPr lang="en-US" altLang="ko-KR" sz="1600" dirty="0"/>
              <a:t>)</a:t>
            </a:r>
          </a:p>
          <a:p>
            <a:pPr rtl="0">
              <a:lnSpc>
                <a:spcPct val="150000"/>
              </a:lnSpc>
            </a:pPr>
            <a:endParaRPr lang="en-US" altLang="ko-KR" sz="20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AEBBB1D-3538-B07C-98F4-AF9FDFCC0E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94" t="26785" r="21078" b="28374"/>
          <a:stretch/>
        </p:blipFill>
        <p:spPr>
          <a:xfrm>
            <a:off x="4085438" y="1440508"/>
            <a:ext cx="5622243" cy="21666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00466C-E078-A723-13FD-308C069AA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6564" y="3681945"/>
            <a:ext cx="3863863" cy="3176055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27B939F-A592-129B-B83B-536E394A9ADA}"/>
              </a:ext>
            </a:extLst>
          </p:cNvPr>
          <p:cNvSpPr/>
          <p:nvPr/>
        </p:nvSpPr>
        <p:spPr>
          <a:xfrm>
            <a:off x="385894" y="6077211"/>
            <a:ext cx="998290" cy="305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EDE44D9-6FE1-4780-346D-1E264015294D}"/>
              </a:ext>
            </a:extLst>
          </p:cNvPr>
          <p:cNvCxnSpPr>
            <a:cxnSpLocks/>
            <a:stCxn id="23" idx="4"/>
            <a:endCxn id="22" idx="1"/>
          </p:cNvCxnSpPr>
          <p:nvPr/>
        </p:nvCxnSpPr>
        <p:spPr>
          <a:xfrm rot="5400000" flipH="1" flipV="1">
            <a:off x="555880" y="2852981"/>
            <a:ext cx="3858716" cy="3200399"/>
          </a:xfrm>
          <a:prstGeom prst="bentConnector4">
            <a:avLst>
              <a:gd name="adj1" fmla="val -5924"/>
              <a:gd name="adj2" fmla="val 88991"/>
            </a:avLst>
          </a:prstGeom>
          <a:ln w="127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6CC6E5A-D059-9ACB-9E8B-84AA2D6D02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6927" r="90467" b="-867"/>
          <a:stretch/>
        </p:blipFill>
        <p:spPr>
          <a:xfrm>
            <a:off x="6538331" y="5998094"/>
            <a:ext cx="2263680" cy="7688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1" name="화살표: 줄무늬가 있는 오른쪽 40">
            <a:extLst>
              <a:ext uri="{FF2B5EF4-FFF2-40B4-BE49-F238E27FC236}">
                <a16:creationId xmlns:a16="http://schemas.microsoft.com/office/drawing/2014/main" id="{0000383E-1A6F-905C-0495-C288314AE579}"/>
              </a:ext>
            </a:extLst>
          </p:cNvPr>
          <p:cNvSpPr/>
          <p:nvPr/>
        </p:nvSpPr>
        <p:spPr>
          <a:xfrm>
            <a:off x="6406707" y="4346371"/>
            <a:ext cx="1558622" cy="741474"/>
          </a:xfrm>
          <a:prstGeom prst="stripedRightArrow">
            <a:avLst>
              <a:gd name="adj1" fmla="val 47737"/>
              <a:gd name="adj2" fmla="val 6244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702E476-3184-9520-8676-14F91D0CE311}"/>
              </a:ext>
            </a:extLst>
          </p:cNvPr>
          <p:cNvCxnSpPr>
            <a:cxnSpLocks/>
          </p:cNvCxnSpPr>
          <p:nvPr/>
        </p:nvCxnSpPr>
        <p:spPr>
          <a:xfrm>
            <a:off x="7632617" y="4997866"/>
            <a:ext cx="4395680" cy="738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82265E7-E823-E46E-EFA7-915D6F68BC62}"/>
              </a:ext>
            </a:extLst>
          </p:cNvPr>
          <p:cNvCxnSpPr>
            <a:cxnSpLocks/>
          </p:cNvCxnSpPr>
          <p:nvPr/>
        </p:nvCxnSpPr>
        <p:spPr>
          <a:xfrm flipV="1">
            <a:off x="7604609" y="906010"/>
            <a:ext cx="4423688" cy="192527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C132C0A-7AC4-60AF-5FC5-6FE25CFCB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" t="20815" r="64220" b="5763"/>
          <a:stretch/>
        </p:blipFill>
        <p:spPr>
          <a:xfrm>
            <a:off x="7858969" y="906010"/>
            <a:ext cx="4169328" cy="4848838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694BDC8-346A-D9B5-165D-E2AB9D7AF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04" r="84656" b="27951"/>
          <a:stretch/>
        </p:blipFill>
        <p:spPr>
          <a:xfrm>
            <a:off x="4835525" y="2831284"/>
            <a:ext cx="2797092" cy="21853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DFB5AFB-66A4-4257-9B68-A450250D2E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76" t="9637" r="31537" b="10589"/>
          <a:stretch/>
        </p:blipFill>
        <p:spPr>
          <a:xfrm>
            <a:off x="234892" y="1895912"/>
            <a:ext cx="4261607" cy="405607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6" name="텍스트 개체 틀 1">
            <a:extLst>
              <a:ext uri="{FF2B5EF4-FFF2-40B4-BE49-F238E27FC236}">
                <a16:creationId xmlns:a16="http://schemas.microsoft.com/office/drawing/2014/main" id="{39C60D77-A9AD-BD76-E68E-117758BDB812}"/>
              </a:ext>
            </a:extLst>
          </p:cNvPr>
          <p:cNvSpPr txBox="1">
            <a:spLocks/>
          </p:cNvSpPr>
          <p:nvPr/>
        </p:nvSpPr>
        <p:spPr>
          <a:xfrm>
            <a:off x="787883" y="515573"/>
            <a:ext cx="6291743" cy="3276600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Metadata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읽어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Train/Validation/Test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 데이터를 구분해서 파일명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라벨 데이터프레임 생성 및 저장</a:t>
            </a:r>
          </a:p>
        </p:txBody>
      </p:sp>
      <p:sp>
        <p:nvSpPr>
          <p:cNvPr id="17" name="화살표: 줄무늬가 있는 오른쪽 16">
            <a:extLst>
              <a:ext uri="{FF2B5EF4-FFF2-40B4-BE49-F238E27FC236}">
                <a16:creationId xmlns:a16="http://schemas.microsoft.com/office/drawing/2014/main" id="{B8BE74ED-8FA0-C932-4513-0B62CE796206}"/>
              </a:ext>
            </a:extLst>
          </p:cNvPr>
          <p:cNvSpPr/>
          <p:nvPr/>
        </p:nvSpPr>
        <p:spPr>
          <a:xfrm>
            <a:off x="4150353" y="3429000"/>
            <a:ext cx="1031319" cy="1144971"/>
          </a:xfrm>
          <a:prstGeom prst="stripedRightArrow">
            <a:avLst>
              <a:gd name="adj1" fmla="val 47737"/>
              <a:gd name="adj2" fmla="val 4943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A8DB26C-05B7-5627-4052-8C2EAC6E9D88}"/>
              </a:ext>
            </a:extLst>
          </p:cNvPr>
          <p:cNvCxnSpPr>
            <a:cxnSpLocks/>
          </p:cNvCxnSpPr>
          <p:nvPr/>
        </p:nvCxnSpPr>
        <p:spPr>
          <a:xfrm flipV="1">
            <a:off x="4853286" y="906010"/>
            <a:ext cx="3005683" cy="190010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D1E952-FF9C-2D16-2854-6E9E9CB77941}"/>
              </a:ext>
            </a:extLst>
          </p:cNvPr>
          <p:cNvCxnSpPr>
            <a:cxnSpLocks/>
          </p:cNvCxnSpPr>
          <p:nvPr/>
        </p:nvCxnSpPr>
        <p:spPr>
          <a:xfrm>
            <a:off x="4835525" y="5016616"/>
            <a:ext cx="3023444" cy="73823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93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9E66C89-2B8B-C74D-B8E7-1F8A3A0570B4}"/>
              </a:ext>
            </a:extLst>
          </p:cNvPr>
          <p:cNvSpPr txBox="1"/>
          <p:nvPr/>
        </p:nvSpPr>
        <p:spPr>
          <a:xfrm>
            <a:off x="7573860" y="1698494"/>
            <a:ext cx="4532851" cy="3461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train/validation/test data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 시 고려사항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 데이터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 비율을 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65 : 17.5 : 17.5 </a:t>
            </a: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한다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( 111 : 30 : 30 </a:t>
            </a: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개의 영상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validation, test data</a:t>
            </a: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data</a:t>
            </a: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artist</a:t>
            </a: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겹치지 않도록 한다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영상 길이가 길거나 같은 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artist</a:t>
            </a: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많은 것은 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train data</a:t>
            </a:r>
            <a:r>
              <a:rPr lang="ko-KR" altLang="en-US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배치한다</a:t>
            </a:r>
            <a:r>
              <a:rPr lang="en-US" altLang="ko-KR" sz="16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D9736D3-8658-CF62-1FEE-9E3B64884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89" y="1140619"/>
            <a:ext cx="6690174" cy="417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1DFF31B-9812-8A54-EB99-D85CA0F74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130056"/>
              </p:ext>
            </p:extLst>
          </p:nvPr>
        </p:nvGraphicFramePr>
        <p:xfrm>
          <a:off x="4355883" y="5252561"/>
          <a:ext cx="2575420" cy="929640"/>
        </p:xfrm>
        <a:graphic>
          <a:graphicData uri="http://schemas.openxmlformats.org/drawingml/2006/table">
            <a:tbl>
              <a:tblPr/>
              <a:tblGrid>
                <a:gridCol w="1231150">
                  <a:extLst>
                    <a:ext uri="{9D8B030D-6E8A-4147-A177-3AD203B41FA5}">
                      <a16:colId xmlns:a16="http://schemas.microsoft.com/office/drawing/2014/main" val="3705711207"/>
                    </a:ext>
                  </a:extLst>
                </a:gridCol>
                <a:gridCol w="601911">
                  <a:extLst>
                    <a:ext uri="{9D8B030D-6E8A-4147-A177-3AD203B41FA5}">
                      <a16:colId xmlns:a16="http://schemas.microsoft.com/office/drawing/2014/main" val="3848830087"/>
                    </a:ext>
                  </a:extLst>
                </a:gridCol>
                <a:gridCol w="742359">
                  <a:extLst>
                    <a:ext uri="{9D8B030D-6E8A-4147-A177-3AD203B41FA5}">
                      <a16:colId xmlns:a16="http://schemas.microsoft.com/office/drawing/2014/main" val="1497769256"/>
                    </a:ext>
                  </a:extLst>
                </a:gridCol>
              </a:tblGrid>
              <a:tr h="201011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data :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6559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ko-KR" altLang="en-US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932251"/>
                  </a:ext>
                </a:extLst>
              </a:tr>
              <a:tr h="132373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 data :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5034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76.75%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093311"/>
                  </a:ext>
                </a:extLst>
              </a:tr>
              <a:tr h="132373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validation data :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812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12.38%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744357"/>
                  </a:ext>
                </a:extLst>
              </a:tr>
              <a:tr h="132373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data :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713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10.87%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245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6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7E123D2-FEDD-4710-E764-AC2252ECD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" y="1122125"/>
            <a:ext cx="4994246" cy="30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457D7D-8EB5-9973-F1C0-779F7D291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12" y="979511"/>
            <a:ext cx="4927134" cy="301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CD49F8-5044-AE43-578E-50AAB6908FC1}"/>
              </a:ext>
            </a:extLst>
          </p:cNvPr>
          <p:cNvSpPr txBox="1"/>
          <p:nvPr/>
        </p:nvSpPr>
        <p:spPr>
          <a:xfrm>
            <a:off x="1191235" y="4206191"/>
            <a:ext cx="327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영상의 개수를 고려한 값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39A37A-5A6F-7923-0B1E-99F62EFCAD6E}"/>
              </a:ext>
            </a:extLst>
          </p:cNvPr>
          <p:cNvSpPr txBox="1"/>
          <p:nvPr/>
        </p:nvSpPr>
        <p:spPr>
          <a:xfrm>
            <a:off x="6990825" y="4206191"/>
            <a:ext cx="327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영상의 길이를 고려한 값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실질적 데이터 개수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18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데이터 증강</a:t>
            </a:r>
          </a:p>
        </p:txBody>
      </p:sp>
      <p:pic>
        <p:nvPicPr>
          <p:cNvPr id="8" name="다운로드">
            <a:hlinkClick r:id="" action="ppaction://media"/>
            <a:extLst>
              <a:ext uri="{FF2B5EF4-FFF2-40B4-BE49-F238E27FC236}">
                <a16:creationId xmlns:a16="http://schemas.microsoft.com/office/drawing/2014/main" id="{80C65CF3-46F1-A602-CF52-7256FAD52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07098" y="4326622"/>
            <a:ext cx="609600" cy="609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EA7869-4419-F73B-C3BA-A787849165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556" y="2017419"/>
            <a:ext cx="3364685" cy="23092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94B606-41FD-F5EC-5487-5CBF6C4CBC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03870" y="319351"/>
            <a:ext cx="2357657" cy="1618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29DC36-9B80-A010-1023-58023E521A75}"/>
              </a:ext>
            </a:extLst>
          </p:cNvPr>
          <p:cNvSpPr txBox="1"/>
          <p:nvPr/>
        </p:nvSpPr>
        <p:spPr>
          <a:xfrm>
            <a:off x="4847721" y="1895654"/>
            <a:ext cx="146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White Noise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90A21A-AB36-0710-219C-26A545963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329" y="319351"/>
            <a:ext cx="2357659" cy="161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DAC28C-9F08-5EBC-0847-48A72E9B008C}"/>
              </a:ext>
            </a:extLst>
          </p:cNvPr>
          <p:cNvSpPr txBox="1"/>
          <p:nvPr/>
        </p:nvSpPr>
        <p:spPr>
          <a:xfrm>
            <a:off x="9074350" y="1895654"/>
            <a:ext cx="173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Shifting Sound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970DE7-8622-F8E8-6827-CDAB583C5E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6846" y="2009064"/>
            <a:ext cx="2357657" cy="1628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014F6F-4DEC-8661-090A-E92A44244912}"/>
              </a:ext>
            </a:extLst>
          </p:cNvPr>
          <p:cNvSpPr txBox="1"/>
          <p:nvPr/>
        </p:nvSpPr>
        <p:spPr>
          <a:xfrm>
            <a:off x="6909231" y="3743428"/>
            <a:ext cx="165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Stretch Sound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9D3490E-B11C-ED61-8864-D0F0115D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69" y="3889586"/>
            <a:ext cx="2357657" cy="16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0AB938-58C5-73BD-EC2B-26CB4DF4C465}"/>
              </a:ext>
            </a:extLst>
          </p:cNvPr>
          <p:cNvSpPr txBox="1"/>
          <p:nvPr/>
        </p:nvSpPr>
        <p:spPr>
          <a:xfrm>
            <a:off x="4716307" y="5522861"/>
            <a:ext cx="173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Reverse Sound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F64AE83-820E-6615-A9E0-E94651E7F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02" y="3856838"/>
            <a:ext cx="2357657" cy="161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A561AC-FB83-38F4-1BC5-061D5452F291}"/>
              </a:ext>
            </a:extLst>
          </p:cNvPr>
          <p:cNvSpPr txBox="1"/>
          <p:nvPr/>
        </p:nvSpPr>
        <p:spPr>
          <a:xfrm>
            <a:off x="9191201" y="5522861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Minus Sound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다운로드 (1)">
            <a:hlinkClick r:id="" action="ppaction://media"/>
            <a:extLst>
              <a:ext uri="{FF2B5EF4-FFF2-40B4-BE49-F238E27FC236}">
                <a16:creationId xmlns:a16="http://schemas.microsoft.com/office/drawing/2014/main" id="{3910F5E5-F7BE-448D-818E-241B4908C9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330355" y="2188744"/>
            <a:ext cx="609600" cy="609600"/>
          </a:xfrm>
          <a:prstGeom prst="rect">
            <a:avLst/>
          </a:prstGeom>
        </p:spPr>
      </p:pic>
      <p:pic>
        <p:nvPicPr>
          <p:cNvPr id="18" name="다운로드 (2)">
            <a:hlinkClick r:id="" action="ppaction://media"/>
            <a:extLst>
              <a:ext uri="{FF2B5EF4-FFF2-40B4-BE49-F238E27FC236}">
                <a16:creationId xmlns:a16="http://schemas.microsoft.com/office/drawing/2014/main" id="{1A2524BE-C4FF-4AAF-9406-939F06C93B4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734026" y="2189376"/>
            <a:ext cx="609600" cy="609600"/>
          </a:xfrm>
          <a:prstGeom prst="rect">
            <a:avLst/>
          </a:prstGeom>
        </p:spPr>
      </p:pic>
      <p:pic>
        <p:nvPicPr>
          <p:cNvPr id="19" name="다운로드 (3)">
            <a:hlinkClick r:id="" action="ppaction://media"/>
            <a:extLst>
              <a:ext uri="{FF2B5EF4-FFF2-40B4-BE49-F238E27FC236}">
                <a16:creationId xmlns:a16="http://schemas.microsoft.com/office/drawing/2014/main" id="{1C4640ED-61D9-8C41-AA50-9AB57FCB8E5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482662" y="4089023"/>
            <a:ext cx="609600" cy="609600"/>
          </a:xfrm>
          <a:prstGeom prst="rect">
            <a:avLst/>
          </a:prstGeom>
        </p:spPr>
      </p:pic>
      <p:pic>
        <p:nvPicPr>
          <p:cNvPr id="20" name="다운로드 (4)">
            <a:hlinkClick r:id="" action="ppaction://media"/>
            <a:extLst>
              <a:ext uri="{FF2B5EF4-FFF2-40B4-BE49-F238E27FC236}">
                <a16:creationId xmlns:a16="http://schemas.microsoft.com/office/drawing/2014/main" id="{717ABF45-748E-D007-9D30-DB67FB1642A9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406464" y="5995594"/>
            <a:ext cx="609600" cy="609600"/>
          </a:xfrm>
          <a:prstGeom prst="rect">
            <a:avLst/>
          </a:prstGeom>
        </p:spPr>
      </p:pic>
      <p:pic>
        <p:nvPicPr>
          <p:cNvPr id="21" name="다운로드 (5)">
            <a:hlinkClick r:id="" action="ppaction://media"/>
            <a:extLst>
              <a:ext uri="{FF2B5EF4-FFF2-40B4-BE49-F238E27FC236}">
                <a16:creationId xmlns:a16="http://schemas.microsoft.com/office/drawing/2014/main" id="{9F6C9FCC-7CA8-6340-3FDF-50F2B30530C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938158" y="5996400"/>
            <a:ext cx="609600" cy="609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FFA8C42-F6F1-089B-5902-9FF3735912EB}"/>
              </a:ext>
            </a:extLst>
          </p:cNvPr>
          <p:cNvSpPr txBox="1"/>
          <p:nvPr/>
        </p:nvSpPr>
        <p:spPr>
          <a:xfrm>
            <a:off x="1398" y="6556722"/>
            <a:ext cx="60946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hlinkClick r:id="rId22"/>
              </a:rPr>
              <a:t>https://colab.research.google.com/drive/1eyfEfO4iEz4UfhcLVZ9OwMQLwqC4yK1z#scrollTo=i94MP72nSYyk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33F617E4-BCD3-596F-67DD-A80294E7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252" y="358844"/>
            <a:ext cx="6477000" cy="615553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solidFill>
                  <a:schemeClr val="accent5"/>
                </a:solidFill>
              </a:rPr>
              <a:t>데이터가공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2D37066-007D-397E-C3D4-94CFB9688C26}"/>
              </a:ext>
            </a:extLst>
          </p:cNvPr>
          <p:cNvGrpSpPr/>
          <p:nvPr/>
        </p:nvGrpSpPr>
        <p:grpSpPr>
          <a:xfrm>
            <a:off x="486561" y="1071269"/>
            <a:ext cx="3634529" cy="5690258"/>
            <a:chOff x="486561" y="1071269"/>
            <a:chExt cx="3634529" cy="569025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CD45459-89D5-66BF-7B66-BFA124BA8512}"/>
                </a:ext>
              </a:extLst>
            </p:cNvPr>
            <p:cNvSpPr/>
            <p:nvPr/>
          </p:nvSpPr>
          <p:spPr>
            <a:xfrm>
              <a:off x="486561" y="1788951"/>
              <a:ext cx="3221372" cy="421966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903DED1-7114-B6DF-420E-49EFC720B6C2}"/>
                </a:ext>
              </a:extLst>
            </p:cNvPr>
            <p:cNvSpPr/>
            <p:nvPr/>
          </p:nvSpPr>
          <p:spPr>
            <a:xfrm>
              <a:off x="746620" y="2326334"/>
              <a:ext cx="2608976" cy="3693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init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FF82AA-E39F-BEB0-A474-125E479A9C3E}"/>
                </a:ext>
              </a:extLst>
            </p:cNvPr>
            <p:cNvSpPr txBox="1"/>
            <p:nvPr/>
          </p:nvSpPr>
          <p:spPr>
            <a:xfrm>
              <a:off x="746620" y="1853240"/>
              <a:ext cx="1828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Customdataset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DF22EB9-4A85-2CB9-C87C-848C7E623001}"/>
                </a:ext>
              </a:extLst>
            </p:cNvPr>
            <p:cNvSpPr/>
            <p:nvPr/>
          </p:nvSpPr>
          <p:spPr>
            <a:xfrm>
              <a:off x="746620" y="3637807"/>
              <a:ext cx="2608976" cy="3693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_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len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1CAF6E0-4B3E-2769-05D5-2981EADDCD24}"/>
                </a:ext>
              </a:extLst>
            </p:cNvPr>
            <p:cNvSpPr/>
            <p:nvPr/>
          </p:nvSpPr>
          <p:spPr>
            <a:xfrm>
              <a:off x="746620" y="4269589"/>
              <a:ext cx="2608976" cy="3693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getitem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__(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E57DAC-7B29-B8B3-D49C-44A247B6330C}"/>
                </a:ext>
              </a:extLst>
            </p:cNvPr>
            <p:cNvSpPr txBox="1"/>
            <p:nvPr/>
          </p:nvSpPr>
          <p:spPr>
            <a:xfrm>
              <a:off x="1132513" y="1371342"/>
              <a:ext cx="1837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&lt;1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학기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2FC3CA1-6FB7-D8AF-3226-E9EFE6EC8474}"/>
                </a:ext>
              </a:extLst>
            </p:cNvPr>
            <p:cNvSpPr/>
            <p:nvPr/>
          </p:nvSpPr>
          <p:spPr>
            <a:xfrm>
              <a:off x="784369" y="2822072"/>
              <a:ext cx="2533475" cy="6711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사전에 가공된 데이터 묶음 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Json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(1~2GB) 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압축해제 후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리스트에 저장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854B20D-0AE1-4B14-0F3F-3D59A1584C1E}"/>
                </a:ext>
              </a:extLst>
            </p:cNvPr>
            <p:cNvSpPr/>
            <p:nvPr/>
          </p:nvSpPr>
          <p:spPr>
            <a:xfrm>
              <a:off x="616590" y="6082018"/>
              <a:ext cx="2961313" cy="67950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RAM out of memory!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Too long initialization time!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D56D790-BDF9-8FFD-89B8-EF732B484E83}"/>
                </a:ext>
              </a:extLst>
            </p:cNvPr>
            <p:cNvSpPr/>
            <p:nvPr/>
          </p:nvSpPr>
          <p:spPr>
            <a:xfrm>
              <a:off x="3089245" y="1071269"/>
              <a:ext cx="1031845" cy="8263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특성</a:t>
              </a:r>
              <a:endParaRPr lang="en-US" altLang="ko-KR" dirty="0"/>
            </a:p>
            <a:p>
              <a:pPr algn="ctr"/>
              <a:r>
                <a:rPr lang="ko-KR" altLang="en-US" dirty="0"/>
                <a:t>추출</a:t>
              </a: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11DA66DF-DDC6-58E1-A2BA-09A521AA07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rot="5400000">
              <a:off x="2831482" y="2383945"/>
              <a:ext cx="1260049" cy="287324"/>
            </a:xfrm>
            <a:prstGeom prst="bentConnector2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C29CAF5-542D-5681-D0BF-F6BE0D5E9E26}"/>
                </a:ext>
              </a:extLst>
            </p:cNvPr>
            <p:cNvSpPr/>
            <p:nvPr/>
          </p:nvSpPr>
          <p:spPr>
            <a:xfrm>
              <a:off x="784369" y="4732239"/>
              <a:ext cx="2533475" cy="36933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리스트 하나씩 불러오기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B7BDF50-6C3B-BD66-3835-5B3410A160D3}"/>
              </a:ext>
            </a:extLst>
          </p:cNvPr>
          <p:cNvGrpSpPr/>
          <p:nvPr/>
        </p:nvGrpSpPr>
        <p:grpSpPr>
          <a:xfrm>
            <a:off x="4231546" y="1371342"/>
            <a:ext cx="3728908" cy="5486658"/>
            <a:chOff x="4231546" y="1371342"/>
            <a:chExt cx="3728908" cy="5486658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2560AF46-55DC-1589-27F1-08129212FC46}"/>
                </a:ext>
              </a:extLst>
            </p:cNvPr>
            <p:cNvSpPr/>
            <p:nvPr/>
          </p:nvSpPr>
          <p:spPr>
            <a:xfrm>
              <a:off x="4454553" y="1788951"/>
              <a:ext cx="3221372" cy="421966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55168E-3CFD-A65E-A972-D7A5E27415A6}"/>
                </a:ext>
              </a:extLst>
            </p:cNvPr>
            <p:cNvSpPr txBox="1"/>
            <p:nvPr/>
          </p:nvSpPr>
          <p:spPr>
            <a:xfrm>
              <a:off x="4798502" y="1853240"/>
              <a:ext cx="1828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Customdataset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ABA3E8-8578-F92B-9E51-062A5DBA06ED}"/>
                </a:ext>
              </a:extLst>
            </p:cNvPr>
            <p:cNvSpPr txBox="1"/>
            <p:nvPr/>
          </p:nvSpPr>
          <p:spPr>
            <a:xfrm>
              <a:off x="5146644" y="1371342"/>
              <a:ext cx="1837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지난 발표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1CA44AA-F63B-5A2F-A6FC-6617A44BEABE}"/>
                </a:ext>
              </a:extLst>
            </p:cNvPr>
            <p:cNvSpPr/>
            <p:nvPr/>
          </p:nvSpPr>
          <p:spPr>
            <a:xfrm>
              <a:off x="4678264" y="2326334"/>
              <a:ext cx="2608976" cy="3693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init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BE2B8FBC-31E7-E95B-B8F2-CD8712E84EFA}"/>
                </a:ext>
              </a:extLst>
            </p:cNvPr>
            <p:cNvSpPr/>
            <p:nvPr/>
          </p:nvSpPr>
          <p:spPr>
            <a:xfrm>
              <a:off x="4678264" y="3637807"/>
              <a:ext cx="2608976" cy="3693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_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len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A7CDA57-DBE6-2685-2A80-05ECC04DA857}"/>
                </a:ext>
              </a:extLst>
            </p:cNvPr>
            <p:cNvSpPr/>
            <p:nvPr/>
          </p:nvSpPr>
          <p:spPr>
            <a:xfrm>
              <a:off x="4678264" y="4269589"/>
              <a:ext cx="2608976" cy="3693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getitem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__(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8F24245-B8F7-22AF-796D-7E106156AA48}"/>
                </a:ext>
              </a:extLst>
            </p:cNvPr>
            <p:cNvSpPr/>
            <p:nvPr/>
          </p:nvSpPr>
          <p:spPr>
            <a:xfrm>
              <a:off x="4231546" y="5974015"/>
              <a:ext cx="3728908" cy="88398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Too long training time!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Extraction time per 1 data = 0.6s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6559 data 15 epoch = 15h 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7049100-50DF-5B94-62F5-2064ECD2E5F3}"/>
                </a:ext>
              </a:extLst>
            </p:cNvPr>
            <p:cNvSpPr/>
            <p:nvPr/>
          </p:nvSpPr>
          <p:spPr>
            <a:xfrm>
              <a:off x="4678264" y="2822072"/>
              <a:ext cx="2533475" cy="6711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좌표와 라벨만 담긴 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pkl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(~KB)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불러와서 리스트에 저장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1A36D08C-F856-8F66-95F0-80D679035B16}"/>
                </a:ext>
              </a:extLst>
            </p:cNvPr>
            <p:cNvSpPr/>
            <p:nvPr/>
          </p:nvSpPr>
          <p:spPr>
            <a:xfrm>
              <a:off x="4703774" y="4732239"/>
              <a:ext cx="2533475" cy="619938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인덱스에 해당하는 좌표의 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wav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가공 후 반환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88DFDC3-BEF6-6C48-3496-D027408A5390}"/>
                </a:ext>
              </a:extLst>
            </p:cNvPr>
            <p:cNvSpPr/>
            <p:nvPr/>
          </p:nvSpPr>
          <p:spPr>
            <a:xfrm>
              <a:off x="7050334" y="4738214"/>
              <a:ext cx="812507" cy="65066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특성</a:t>
              </a:r>
              <a:endParaRPr lang="en-US" altLang="ko-KR" sz="1600" dirty="0"/>
            </a:p>
            <a:p>
              <a:pPr algn="ctr"/>
              <a:r>
                <a:rPr lang="ko-KR" altLang="en-US" sz="1600" dirty="0"/>
                <a:t>추출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9D67C00-8B6F-1631-BB11-5333CA71AF03}"/>
              </a:ext>
            </a:extLst>
          </p:cNvPr>
          <p:cNvGrpSpPr/>
          <p:nvPr/>
        </p:nvGrpSpPr>
        <p:grpSpPr>
          <a:xfrm>
            <a:off x="8422546" y="1071269"/>
            <a:ext cx="3538756" cy="5690258"/>
            <a:chOff x="8422546" y="1071269"/>
            <a:chExt cx="3538756" cy="569025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DE0AE93-07FB-8A1C-4D6B-26A094D763DF}"/>
                </a:ext>
              </a:extLst>
            </p:cNvPr>
            <p:cNvSpPr/>
            <p:nvPr/>
          </p:nvSpPr>
          <p:spPr>
            <a:xfrm>
              <a:off x="8422546" y="1788951"/>
              <a:ext cx="3221372" cy="421966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27F7DB-9E57-F86D-1F03-FAD30113676B}"/>
                </a:ext>
              </a:extLst>
            </p:cNvPr>
            <p:cNvSpPr txBox="1"/>
            <p:nvPr/>
          </p:nvSpPr>
          <p:spPr>
            <a:xfrm>
              <a:off x="8724550" y="1853240"/>
              <a:ext cx="1828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Customdataset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851F89-BBF6-FF33-E734-4AE43AB079EC}"/>
                </a:ext>
              </a:extLst>
            </p:cNvPr>
            <p:cNvSpPr txBox="1"/>
            <p:nvPr/>
          </p:nvSpPr>
          <p:spPr>
            <a:xfrm>
              <a:off x="9114637" y="1371342"/>
              <a:ext cx="1837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2E80CDE-D979-CDC0-071B-955ACC6586F0}"/>
                </a:ext>
              </a:extLst>
            </p:cNvPr>
            <p:cNvSpPr/>
            <p:nvPr/>
          </p:nvSpPr>
          <p:spPr>
            <a:xfrm>
              <a:off x="8682125" y="2326334"/>
              <a:ext cx="2608976" cy="3693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init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67C6156-24AB-7187-1264-08F5D024C782}"/>
                </a:ext>
              </a:extLst>
            </p:cNvPr>
            <p:cNvSpPr/>
            <p:nvPr/>
          </p:nvSpPr>
          <p:spPr>
            <a:xfrm>
              <a:off x="8682125" y="3637807"/>
              <a:ext cx="2608976" cy="3693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_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len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73CAD4E-14DF-0F69-01B3-D4A135ED94F3}"/>
                </a:ext>
              </a:extLst>
            </p:cNvPr>
            <p:cNvSpPr/>
            <p:nvPr/>
          </p:nvSpPr>
          <p:spPr>
            <a:xfrm>
              <a:off x="8682125" y="4269589"/>
              <a:ext cx="2608976" cy="36933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__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getitem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__(</a:t>
              </a:r>
              <a:r>
                <a:rPr lang="en-US" altLang="ko-KR" sz="1600" b="1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A6157A0-4524-ABAE-9703-91D84F63F066}"/>
                </a:ext>
              </a:extLst>
            </p:cNvPr>
            <p:cNvSpPr/>
            <p:nvPr/>
          </p:nvSpPr>
          <p:spPr>
            <a:xfrm>
              <a:off x="8682125" y="2822072"/>
              <a:ext cx="2533475" cy="67112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좌표와 라벨만 담긴 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pkl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(~KB)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불러와서 리스트에 저장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BBF517A-2991-2C68-6AF6-E2372728F121}"/>
                </a:ext>
              </a:extLst>
            </p:cNvPr>
            <p:cNvSpPr/>
            <p:nvPr/>
          </p:nvSpPr>
          <p:spPr>
            <a:xfrm>
              <a:off x="8682124" y="4732239"/>
              <a:ext cx="2533475" cy="72123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인덱스에 해당하는 좌표의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numpy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npy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](~KB) </a:t>
              </a:r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즉시 반환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CE02044-5071-2F15-2D22-729E035973E3}"/>
                </a:ext>
              </a:extLst>
            </p:cNvPr>
            <p:cNvSpPr/>
            <p:nvPr/>
          </p:nvSpPr>
          <p:spPr>
            <a:xfrm>
              <a:off x="10929457" y="1071269"/>
              <a:ext cx="1031845" cy="82631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특성</a:t>
              </a:r>
              <a:endParaRPr lang="en-US" altLang="ko-KR" dirty="0"/>
            </a:p>
            <a:p>
              <a:pPr algn="ctr"/>
              <a:r>
                <a:rPr lang="ko-KR" altLang="en-US" dirty="0"/>
                <a:t>추출</a:t>
              </a: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AE81CE51-2E87-3293-FF2F-CEB67D4BE254}"/>
                </a:ext>
              </a:extLst>
            </p:cNvPr>
            <p:cNvCxnSpPr>
              <a:cxnSpLocks/>
              <a:endCxn id="42" idx="3"/>
            </p:cNvCxnSpPr>
            <p:nvPr/>
          </p:nvCxnSpPr>
          <p:spPr>
            <a:xfrm rot="5400000">
              <a:off x="9732853" y="3380330"/>
              <a:ext cx="3195274" cy="229781"/>
            </a:xfrm>
            <a:prstGeom prst="bentConnector2">
              <a:avLst/>
            </a:prstGeom>
            <a:ln w="5715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F824881-78D0-89F7-46A6-DF99B2FDC033}"/>
                </a:ext>
              </a:extLst>
            </p:cNvPr>
            <p:cNvSpPr/>
            <p:nvPr/>
          </p:nvSpPr>
          <p:spPr>
            <a:xfrm>
              <a:off x="8510635" y="6082018"/>
              <a:ext cx="3088545" cy="67950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6559 data 15 epoch = 97m</a:t>
              </a:r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60DE3F9-D78F-244B-F3F2-582B519F0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07" r="84371" b="66079"/>
          <a:stretch/>
        </p:blipFill>
        <p:spPr>
          <a:xfrm>
            <a:off x="7985971" y="115783"/>
            <a:ext cx="1552817" cy="160996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225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02AD8E-4C7C-4A1B-89B1-9A0997F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32408"/>
            <a:ext cx="6477000" cy="118903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데이터가공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A8ACB1-6D36-496B-91DD-D1C3128C1C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384881"/>
            <a:ext cx="6477000" cy="3276600"/>
          </a:xfrm>
        </p:spPr>
        <p:txBody>
          <a:bodyPr rtlCol="0"/>
          <a:lstStyle>
            <a:defPPr>
              <a:defRPr lang="ko-KR"/>
            </a:defPPr>
          </a:lstStyle>
          <a:p>
            <a:pPr>
              <a:lnSpc>
                <a:spcPct val="150000"/>
              </a:lnSpc>
            </a:pPr>
            <a:r>
              <a:rPr lang="en-US" altLang="ko-KR" dirty="0"/>
              <a:t>Constant-Q Transform(CQT)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이미지 처리기법을 활용</a:t>
            </a:r>
            <a:r>
              <a:rPr lang="en-US" altLang="ko-KR" dirty="0"/>
              <a:t>,</a:t>
            </a:r>
            <a:r>
              <a:rPr lang="ko-KR" altLang="en-US" dirty="0"/>
              <a:t> 사람의 귀와 유사하게 해석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최소 주파수 </a:t>
            </a:r>
            <a:r>
              <a:rPr lang="en-US" altLang="ko-KR" sz="1400" dirty="0"/>
              <a:t>32.7Hz </a:t>
            </a:r>
            <a:r>
              <a:rPr lang="ko-KR" altLang="en-US" sz="1400" dirty="0"/>
              <a:t>기준 </a:t>
            </a:r>
            <a:r>
              <a:rPr lang="en-US" altLang="ko-KR" sz="1400" dirty="0"/>
              <a:t>7 </a:t>
            </a:r>
            <a:r>
              <a:rPr lang="ko-KR" altLang="en-US" sz="1400" dirty="0"/>
              <a:t>옥타브까지 해석</a:t>
            </a:r>
            <a:r>
              <a:rPr lang="en-US" altLang="ko-KR" sz="1400" dirty="0"/>
              <a:t>(</a:t>
            </a:r>
            <a:r>
              <a:rPr lang="ko-KR" altLang="en-US" sz="1400" dirty="0"/>
              <a:t>커스텀 가능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한 옥타브</a:t>
            </a:r>
          </a:p>
          <a:p>
            <a:pPr rtl="0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D88FD1-746B-FFBC-689E-8C7EA782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1" t="10478" r="8386" b="7652"/>
          <a:stretch/>
        </p:blipFill>
        <p:spPr>
          <a:xfrm>
            <a:off x="91018" y="2990424"/>
            <a:ext cx="3454289" cy="29008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4D5CCF-5E75-D962-F112-7C85856AA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37" t="10128" r="7454" b="8002"/>
          <a:stretch/>
        </p:blipFill>
        <p:spPr>
          <a:xfrm>
            <a:off x="3545307" y="2953714"/>
            <a:ext cx="3576946" cy="29062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D2E486-8C6C-2618-CD2A-10C05E20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316" y="1086197"/>
            <a:ext cx="4416760" cy="4685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EA9521-7699-7462-5411-620BCC9BB4F8}"/>
              </a:ext>
            </a:extLst>
          </p:cNvPr>
          <p:cNvSpPr txBox="1"/>
          <p:nvPr/>
        </p:nvSpPr>
        <p:spPr>
          <a:xfrm>
            <a:off x="772535" y="6002426"/>
            <a:ext cx="209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주파수 해상도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168x431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9C38F-6BAD-D5E4-4FA9-77B2E07DF19A}"/>
              </a:ext>
            </a:extLst>
          </p:cNvPr>
          <p:cNvSpPr txBox="1"/>
          <p:nvPr/>
        </p:nvSpPr>
        <p:spPr>
          <a:xfrm>
            <a:off x="4288461" y="6002426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주파수 해상도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336x431</a:t>
            </a:r>
            <a:endParaRPr lang="ko-KR" altLang="en-US" dirty="0">
              <a:solidFill>
                <a:schemeClr val="bg1"/>
              </a:solidFill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7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>
                <a:solidFill>
                  <a:schemeClr val="accent1"/>
                </a:solidFill>
              </a:rPr>
              <a:t>모델 설계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C6A9FD9-630E-44B9-BED8-AFEA6C84A8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32562"/>
            <a:ext cx="10667999" cy="1158237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ko-KR" altLang="en-US" dirty="0"/>
              <a:t>이진 분류</a:t>
            </a:r>
            <a:r>
              <a:rPr lang="en-US" altLang="ko-KR" dirty="0"/>
              <a:t>(</a:t>
            </a:r>
            <a:r>
              <a:rPr lang="en-US" altLang="ko-KR" dirty="0" err="1"/>
              <a:t>BCELoss</a:t>
            </a:r>
            <a:r>
              <a:rPr lang="en-US" altLang="ko-KR" dirty="0"/>
              <a:t> + Sigmoid)</a:t>
            </a:r>
          </a:p>
          <a:p>
            <a:pPr lvl="0" rtl="0"/>
            <a:r>
              <a:rPr lang="ko-KR" altLang="en-US" dirty="0"/>
              <a:t>각각의 악기에 대해 동일한 모델에 데이터셋을 통과 </a:t>
            </a:r>
            <a:r>
              <a:rPr lang="en-US" altLang="ko-KR" dirty="0"/>
              <a:t>-&gt; </a:t>
            </a:r>
            <a:r>
              <a:rPr lang="ko-KR" altLang="en-US" dirty="0"/>
              <a:t>각각의 결과를 종합하여 최종 결과 생성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7FD641-9709-4590-3797-2A2CA8AE160F}"/>
              </a:ext>
            </a:extLst>
          </p:cNvPr>
          <p:cNvGrpSpPr/>
          <p:nvPr/>
        </p:nvGrpSpPr>
        <p:grpSpPr>
          <a:xfrm>
            <a:off x="1337967" y="2857809"/>
            <a:ext cx="4114799" cy="2294455"/>
            <a:chOff x="1211180" y="537411"/>
            <a:chExt cx="4114799" cy="229445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D21570-5FA0-626E-D9F7-3DC87D9C07CB}"/>
                </a:ext>
              </a:extLst>
            </p:cNvPr>
            <p:cNvSpPr/>
            <p:nvPr/>
          </p:nvSpPr>
          <p:spPr>
            <a:xfrm>
              <a:off x="1211180" y="537411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Training Model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B312EEF-236C-A701-3C5B-E3E3D3E599D8}"/>
                </a:ext>
              </a:extLst>
            </p:cNvPr>
            <p:cNvSpPr/>
            <p:nvPr/>
          </p:nvSpPr>
          <p:spPr>
            <a:xfrm>
              <a:off x="1211180" y="1187116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Training Model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621FF1F-0BD5-DADE-8121-C6AC800F20DE}"/>
                </a:ext>
              </a:extLst>
            </p:cNvPr>
            <p:cNvSpPr/>
            <p:nvPr/>
          </p:nvSpPr>
          <p:spPr>
            <a:xfrm>
              <a:off x="1211180" y="1836821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Training Model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E063BA-A760-0BAC-4FB9-FC868AE8CF96}"/>
                </a:ext>
              </a:extLst>
            </p:cNvPr>
            <p:cNvSpPr/>
            <p:nvPr/>
          </p:nvSpPr>
          <p:spPr>
            <a:xfrm>
              <a:off x="1211180" y="2486526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Training Model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46A954-DF77-573B-1BF6-5D032D2AADB1}"/>
                </a:ext>
              </a:extLst>
            </p:cNvPr>
            <p:cNvSpPr/>
            <p:nvPr/>
          </p:nvSpPr>
          <p:spPr>
            <a:xfrm>
              <a:off x="4275221" y="537411"/>
              <a:ext cx="1050758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Piano [Y/N]</a:t>
              </a:r>
              <a:endParaRPr lang="ko-KR" altLang="en-US" sz="14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C22CEFD-5B78-73ED-4E04-2E98A2C7A4C0}"/>
                </a:ext>
              </a:extLst>
            </p:cNvPr>
            <p:cNvSpPr/>
            <p:nvPr/>
          </p:nvSpPr>
          <p:spPr>
            <a:xfrm>
              <a:off x="4275221" y="1187116"/>
              <a:ext cx="1050757" cy="3453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Cello [Y/N]</a:t>
              </a:r>
              <a:endParaRPr lang="ko-KR" altLang="en-US" sz="14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063CB2-7FBB-E2C2-2126-9B5ED6258774}"/>
                </a:ext>
              </a:extLst>
            </p:cNvPr>
            <p:cNvSpPr/>
            <p:nvPr/>
          </p:nvSpPr>
          <p:spPr>
            <a:xfrm>
              <a:off x="4275221" y="1836821"/>
              <a:ext cx="1050757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Violin [Y/N]</a:t>
              </a:r>
              <a:endParaRPr lang="ko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BE4E1E-AF4C-34AB-2E1A-7D4F430ED118}"/>
                </a:ext>
              </a:extLst>
            </p:cNvPr>
            <p:cNvSpPr/>
            <p:nvPr/>
          </p:nvSpPr>
          <p:spPr>
            <a:xfrm>
              <a:off x="4275222" y="2486526"/>
              <a:ext cx="1050756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Flute [Y/N]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A7025FD-027C-2772-1132-2367920EC7B7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3692943" y="710081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4E1281A-B29A-1209-1424-452E36DE75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1359786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FDC277C-CED0-1350-CE2A-293805983708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198542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96BFF56-8948-C360-33C6-ED9FE21CDB52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266721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3A01C54-AC50-6782-1211-4D9341C6A9DB}"/>
              </a:ext>
            </a:extLst>
          </p:cNvPr>
          <p:cNvGrpSpPr/>
          <p:nvPr/>
        </p:nvGrpSpPr>
        <p:grpSpPr>
          <a:xfrm>
            <a:off x="6184605" y="2501674"/>
            <a:ext cx="4778315" cy="2819803"/>
            <a:chOff x="983431" y="3756103"/>
            <a:chExt cx="4778315" cy="281980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B67CFE4-B000-52E8-46F0-42EC89E92882}"/>
                </a:ext>
              </a:extLst>
            </p:cNvPr>
            <p:cNvGrpSpPr/>
            <p:nvPr/>
          </p:nvGrpSpPr>
          <p:grpSpPr>
            <a:xfrm>
              <a:off x="995184" y="3756103"/>
              <a:ext cx="1908349" cy="572218"/>
              <a:chOff x="1185429" y="2974576"/>
              <a:chExt cx="1908349" cy="57221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DC8712-7C73-A51E-B96A-450770BE7F7A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Piano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58B926A-B7D1-66AD-0042-466EED93AD94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4FA6C0D7-5B90-F240-A051-776A02E1FF43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</a:rPr>
                    <a:t>Yes</a:t>
                  </a:r>
                  <a:endParaRPr lang="ko-KR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565A61B1-EB85-3CD5-C98A-3ED29B7F5DD2}"/>
                    </a:ext>
                  </a:extLst>
                </p:cNvPr>
                <p:cNvSpPr/>
                <p:nvPr/>
              </p:nvSpPr>
              <p:spPr>
                <a:xfrm>
                  <a:off x="1828802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37DF8F6F-8670-6AC7-9FCC-A7217954E839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FC61A109-78B8-7172-A490-CD04CC09E8FA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969A75-BA01-D4DF-CF7A-E721E3309299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940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Cello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FF97D6-EB2F-3A24-F697-85750090743D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164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Violin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EAEB2E-2561-6EF1-FC01-E74E5DC839C9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Flute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37F5282-35E2-B385-0D1C-EC678C621625}"/>
                </a:ext>
              </a:extLst>
            </p:cNvPr>
            <p:cNvGrpSpPr/>
            <p:nvPr/>
          </p:nvGrpSpPr>
          <p:grpSpPr>
            <a:xfrm>
              <a:off x="995132" y="4496779"/>
              <a:ext cx="1908349" cy="572218"/>
              <a:chOff x="1185429" y="2974576"/>
              <a:chExt cx="1908349" cy="57221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43252F-24CA-BDE3-F2A1-040B64FFC0A9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Piano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F754DFD-533F-0769-ADDA-947BAB49CAC1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36416C37-DB44-758A-7BEB-EC92DEC58E63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2C965BAD-0270-A457-19A2-7FBE6B3402F7}"/>
                    </a:ext>
                  </a:extLst>
                </p:cNvPr>
                <p:cNvSpPr/>
                <p:nvPr/>
              </p:nvSpPr>
              <p:spPr>
                <a:xfrm>
                  <a:off x="1828802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</a:rPr>
                    <a:t>No</a:t>
                  </a:r>
                  <a:endParaRPr lang="ko-KR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0B92A57-DF37-C9A9-DB62-9718AD687C62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82C35EF-3D39-F90A-EC89-009FBC1CF6D2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0461D96-F24A-62BC-428F-5D4972CBAA3B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940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Cello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C8251E8-806B-3D73-EB21-35161A104A70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164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Violin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8E1714F-B60D-E760-30F3-CCAAFDAF342E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Flute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004A800-B3AD-3261-6474-1E456BFA5CBF}"/>
                </a:ext>
              </a:extLst>
            </p:cNvPr>
            <p:cNvGrpSpPr/>
            <p:nvPr/>
          </p:nvGrpSpPr>
          <p:grpSpPr>
            <a:xfrm>
              <a:off x="983431" y="5237455"/>
              <a:ext cx="1908349" cy="572218"/>
              <a:chOff x="1185429" y="2974576"/>
              <a:chExt cx="1908349" cy="57221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3E4B465-515B-593D-2F9C-C4F61244149E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Piano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99B455A6-3CBF-823F-DB65-7B263959D1A1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E97B714A-B8C0-BB5B-229E-065BF77DF124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6B4EA103-7844-E149-51FA-47E3966E8478}"/>
                    </a:ext>
                  </a:extLst>
                </p:cNvPr>
                <p:cNvSpPr/>
                <p:nvPr/>
              </p:nvSpPr>
              <p:spPr>
                <a:xfrm>
                  <a:off x="1828802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6A766535-E58E-E0E6-E38A-04239F5AEF24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</a:rPr>
                    <a:t>Yes</a:t>
                  </a:r>
                  <a:endParaRPr lang="ko-KR" alt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8E58708D-65C8-EBF1-E99A-550A377DE93C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2BAB4C7-72DB-8A83-B6D4-4E8F681A86D5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940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Cello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4592B2A-B908-424D-D300-44A7BBDF1FB9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164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Violin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9E1F79-E7EB-4943-8865-6BD124E63F8E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Flute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1D1E973-AA31-FA7F-FB6D-AAEF4E330AAF}"/>
                </a:ext>
              </a:extLst>
            </p:cNvPr>
            <p:cNvGrpSpPr/>
            <p:nvPr/>
          </p:nvGrpSpPr>
          <p:grpSpPr>
            <a:xfrm>
              <a:off x="983431" y="6003688"/>
              <a:ext cx="1908350" cy="572218"/>
              <a:chOff x="1185429" y="2974576"/>
              <a:chExt cx="1908350" cy="572218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A0F3B32-CC4A-B041-D06E-48DBB7A33A80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Piano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31347590-1539-301F-FD8A-16031157564D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7" cy="307777"/>
                <a:chOff x="1171075" y="3248527"/>
                <a:chExt cx="2630906" cy="433137"/>
              </a:xfrm>
            </p:grpSpPr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B3703D95-F198-A6F0-01E6-9087E75F56D8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9ECE179F-A7FB-F2AA-AC2E-F50A00274E7D}"/>
                    </a:ext>
                  </a:extLst>
                </p:cNvPr>
                <p:cNvSpPr/>
                <p:nvPr/>
              </p:nvSpPr>
              <p:spPr>
                <a:xfrm>
                  <a:off x="1828800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8F0D3CE5-7D92-52BC-C1B8-5BB196E31AE6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5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-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직사각형 65">
                  <a:extLst>
                    <a:ext uri="{FF2B5EF4-FFF2-40B4-BE49-F238E27FC236}">
                      <a16:creationId xmlns:a16="http://schemas.microsoft.com/office/drawing/2014/main" id="{13583EC3-7631-B3E0-4F19-B56AA01045E6}"/>
                    </a:ext>
                  </a:extLst>
                </p:cNvPr>
                <p:cNvSpPr/>
                <p:nvPr/>
              </p:nvSpPr>
              <p:spPr>
                <a:xfrm>
                  <a:off x="3144254" y="3248527"/>
                  <a:ext cx="657727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dirty="0">
                      <a:solidFill>
                        <a:schemeClr val="bg1"/>
                      </a:solidFill>
                    </a:rPr>
                    <a:t>No</a:t>
                  </a:r>
                  <a:endParaRPr lang="ko-KR" altLang="en-US" sz="16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B2BCD5F-6B13-1422-461B-D8C7F94032D1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940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Cello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850EE19-4269-75F1-A3DC-FCB9D40E4ED2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164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Violin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6BE35AD-A72E-2EC4-B388-F8DD8A4678CF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Flute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B4BDAE7-F61F-FE92-7631-0A6EFDB361AB}"/>
                </a:ext>
              </a:extLst>
            </p:cNvPr>
            <p:cNvGrpSpPr/>
            <p:nvPr/>
          </p:nvGrpSpPr>
          <p:grpSpPr>
            <a:xfrm>
              <a:off x="3853397" y="4799418"/>
              <a:ext cx="1908349" cy="572218"/>
              <a:chOff x="1185429" y="2974576"/>
              <a:chExt cx="1908349" cy="572218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682144A-6677-542F-8A8D-FC4B394B42C0}"/>
                  </a:ext>
                </a:extLst>
              </p:cNvPr>
              <p:cNvSpPr txBox="1"/>
              <p:nvPr/>
            </p:nvSpPr>
            <p:spPr>
              <a:xfrm>
                <a:off x="1185429" y="2974576"/>
                <a:ext cx="5309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Piano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2ED53B11-5EB0-7EDB-8695-210A7415E88D}"/>
                  </a:ext>
                </a:extLst>
              </p:cNvPr>
              <p:cNvGrpSpPr/>
              <p:nvPr/>
            </p:nvGrpSpPr>
            <p:grpSpPr>
              <a:xfrm>
                <a:off x="1208832" y="3239017"/>
                <a:ext cx="1884946" cy="307777"/>
                <a:chOff x="1171075" y="3248527"/>
                <a:chExt cx="2630904" cy="433137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D47D83E4-65FE-245A-E8F4-8A63966B1590}"/>
                    </a:ext>
                  </a:extLst>
                </p:cNvPr>
                <p:cNvSpPr/>
                <p:nvPr/>
              </p:nvSpPr>
              <p:spPr>
                <a:xfrm>
                  <a:off x="1171075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DE53BD05-D3D7-D8A1-2D77-46021360FAAD}"/>
                    </a:ext>
                  </a:extLst>
                </p:cNvPr>
                <p:cNvSpPr/>
                <p:nvPr/>
              </p:nvSpPr>
              <p:spPr>
                <a:xfrm>
                  <a:off x="1828801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0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1AD1DE59-3934-8F2B-A706-2FF382D1113D}"/>
                    </a:ext>
                  </a:extLst>
                </p:cNvPr>
                <p:cNvSpPr/>
                <p:nvPr/>
              </p:nvSpPr>
              <p:spPr>
                <a:xfrm>
                  <a:off x="2486527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1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C6A913F2-E144-7255-C0A3-D41A22796130}"/>
                    </a:ext>
                  </a:extLst>
                </p:cNvPr>
                <p:cNvSpPr/>
                <p:nvPr/>
              </p:nvSpPr>
              <p:spPr>
                <a:xfrm>
                  <a:off x="3144253" y="3248527"/>
                  <a:ext cx="657726" cy="433137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bg1"/>
                      </a:solidFill>
                    </a:rPr>
                    <a:t>0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7E90CE5-AFC8-A016-8291-7CB57BD8776D}"/>
                  </a:ext>
                </a:extLst>
              </p:cNvPr>
              <p:cNvSpPr txBox="1"/>
              <p:nvPr/>
            </p:nvSpPr>
            <p:spPr>
              <a:xfrm>
                <a:off x="1660055" y="2974576"/>
                <a:ext cx="49404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Cello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4BCE054-B4DC-9CE3-A530-40D73A4D0D92}"/>
                  </a:ext>
                </a:extLst>
              </p:cNvPr>
              <p:cNvSpPr txBox="1"/>
              <p:nvPr/>
            </p:nvSpPr>
            <p:spPr>
              <a:xfrm>
                <a:off x="2122678" y="2974576"/>
                <a:ext cx="51648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Violin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2B5F6DE-F782-6312-50F3-DC90C0AE230A}"/>
                  </a:ext>
                </a:extLst>
              </p:cNvPr>
              <p:cNvSpPr txBox="1"/>
              <p:nvPr/>
            </p:nvSpPr>
            <p:spPr>
              <a:xfrm>
                <a:off x="2593914" y="2974576"/>
                <a:ext cx="4844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>
                    <a:solidFill>
                      <a:schemeClr val="bg1"/>
                    </a:solidFill>
                  </a:rPr>
                  <a:t>Flute</a:t>
                </a:r>
                <a:endParaRPr lang="ko-KR" altLang="en-US" sz="10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화살표: 오른쪽 76">
              <a:extLst>
                <a:ext uri="{FF2B5EF4-FFF2-40B4-BE49-F238E27FC236}">
                  <a16:creationId xmlns:a16="http://schemas.microsoft.com/office/drawing/2014/main" id="{0D93AB74-CE22-6D5F-4B8A-478F79A0CB15}"/>
                </a:ext>
              </a:extLst>
            </p:cNvPr>
            <p:cNvSpPr/>
            <p:nvPr/>
          </p:nvSpPr>
          <p:spPr>
            <a:xfrm>
              <a:off x="3133600" y="4338764"/>
              <a:ext cx="582278" cy="1790970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22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CB6BA-D460-C571-5583-D84D230E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D3073-5E70-0E96-6553-FB1FB3BFE6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456291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지난 프로젝트 요약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진행상황 개요</a:t>
            </a:r>
            <a:endParaRPr lang="en-US" altLang="ko-KR" sz="2000" dirty="0"/>
          </a:p>
          <a:p>
            <a:pPr marL="685800" lvl="1" indent="-457200"/>
            <a:r>
              <a:rPr lang="ko-KR" altLang="en-US" sz="2000" b="1" dirty="0">
                <a:solidFill>
                  <a:schemeClr val="accent6"/>
                </a:solidFill>
              </a:rPr>
              <a:t>데이터셋</a:t>
            </a:r>
            <a:endParaRPr lang="en-US" altLang="ko-KR" sz="2000" b="1" dirty="0">
              <a:solidFill>
                <a:schemeClr val="accent6"/>
              </a:solidFill>
            </a:endParaRPr>
          </a:p>
          <a:p>
            <a:pPr marL="685800" lvl="1" indent="-457200"/>
            <a:r>
              <a:rPr lang="ko-KR" altLang="en-US" sz="2000" b="1" dirty="0">
                <a:solidFill>
                  <a:schemeClr val="accent6"/>
                </a:solidFill>
              </a:rPr>
              <a:t>데이터 증강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685800" lvl="1" indent="-457200"/>
            <a:r>
              <a:rPr lang="ko-KR" altLang="en-US" sz="2000" b="1" dirty="0">
                <a:solidFill>
                  <a:schemeClr val="accent6"/>
                </a:solidFill>
              </a:rPr>
              <a:t>데이터 가공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685800" lvl="1" indent="-457200"/>
            <a:r>
              <a:rPr lang="ko-KR" altLang="en-US" sz="2000" b="1" dirty="0">
                <a:solidFill>
                  <a:schemeClr val="accent6"/>
                </a:solidFill>
              </a:rPr>
              <a:t>모델 설계</a:t>
            </a:r>
            <a:r>
              <a:rPr lang="en-US" altLang="ko-KR" sz="2000" b="1" dirty="0">
                <a:solidFill>
                  <a:schemeClr val="accent6"/>
                </a:solidFill>
              </a:rPr>
              <a:t>	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685800" lvl="1" indent="-457200"/>
            <a:r>
              <a:rPr lang="ko-KR" altLang="en-US" sz="2000" b="1" dirty="0">
                <a:solidFill>
                  <a:schemeClr val="accent6"/>
                </a:solidFill>
              </a:rPr>
              <a:t>학습 및 검증</a:t>
            </a:r>
            <a:endParaRPr lang="en-US" altLang="ko-KR" sz="2000" dirty="0">
              <a:solidFill>
                <a:schemeClr val="accent6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2000" dirty="0"/>
              <a:t>개선방향 및 향후계획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440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6="http://schemas.microsoft.com/office/drawing/2014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모델 설계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2" y="1924887"/>
            <a:ext cx="6477000" cy="327660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ko-KR"/>
            </a:defPPr>
          </a:lstStyle>
          <a:p>
            <a:pPr rtl="0"/>
            <a:r>
              <a:rPr lang="en-US" altLang="ko-KR" dirty="0"/>
              <a:t>U-Net +CNN(Conv:</a:t>
            </a:r>
            <a:r>
              <a:rPr lang="ko-KR" altLang="en-US" dirty="0"/>
              <a:t> </a:t>
            </a:r>
            <a:r>
              <a:rPr lang="en-US" altLang="ko-KR" dirty="0" err="1"/>
              <a:t>kernel_size</a:t>
            </a:r>
            <a:r>
              <a:rPr lang="en-US" altLang="ko-KR" dirty="0"/>
              <a:t>=3, padding=0, </a:t>
            </a:r>
            <a:r>
              <a:rPr lang="en-US" altLang="ko-KR" dirty="0" err="1"/>
              <a:t>ReLU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Maxpool</a:t>
            </a:r>
            <a:r>
              <a:rPr lang="en-US" altLang="ko-KR" dirty="0"/>
              <a:t>: 2x2, FCN-&gt;Sigmoid)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1C87BF8-28E3-0920-DCF4-8DEABB59D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5" y="2837675"/>
            <a:ext cx="5958455" cy="392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줄무늬가 있는 오른쪽 1">
            <a:extLst>
              <a:ext uri="{FF2B5EF4-FFF2-40B4-BE49-F238E27FC236}">
                <a16:creationId xmlns:a16="http://schemas.microsoft.com/office/drawing/2014/main" id="{BA541FCF-72CE-A786-1E6C-4D6BF8541E05}"/>
              </a:ext>
            </a:extLst>
          </p:cNvPr>
          <p:cNvSpPr/>
          <p:nvPr/>
        </p:nvSpPr>
        <p:spPr>
          <a:xfrm>
            <a:off x="5231900" y="4337982"/>
            <a:ext cx="1260831" cy="741474"/>
          </a:xfrm>
          <a:prstGeom prst="stripedRightArrow">
            <a:avLst>
              <a:gd name="adj1" fmla="val 47737"/>
              <a:gd name="adj2" fmla="val 6244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AD67449-33E4-06FF-6B45-B67394FA07D3}"/>
              </a:ext>
            </a:extLst>
          </p:cNvPr>
          <p:cNvSpPr/>
          <p:nvPr/>
        </p:nvSpPr>
        <p:spPr>
          <a:xfrm>
            <a:off x="6524888" y="3193857"/>
            <a:ext cx="45719" cy="30297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1DD4B-F55D-8046-76DA-7D62CB6D63B5}"/>
              </a:ext>
            </a:extLst>
          </p:cNvPr>
          <p:cNvSpPr txBox="1"/>
          <p:nvPr/>
        </p:nvSpPr>
        <p:spPr>
          <a:xfrm>
            <a:off x="1033126" y="31938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1x336x431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DB23D-CE35-705A-30C8-76A7C1086DE5}"/>
              </a:ext>
            </a:extLst>
          </p:cNvPr>
          <p:cNvSpPr txBox="1"/>
          <p:nvPr/>
        </p:nvSpPr>
        <p:spPr>
          <a:xfrm>
            <a:off x="5179551" y="319385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1x148x244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D13F2F-53A0-E609-1165-AAF1E47184B2}"/>
              </a:ext>
            </a:extLst>
          </p:cNvPr>
          <p:cNvSpPr/>
          <p:nvPr/>
        </p:nvSpPr>
        <p:spPr>
          <a:xfrm flipH="1">
            <a:off x="7152629" y="3563189"/>
            <a:ext cx="67761" cy="233614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FDB4A9A5-1CE7-99A5-65E5-CFFCF443729E}"/>
              </a:ext>
            </a:extLst>
          </p:cNvPr>
          <p:cNvSpPr/>
          <p:nvPr/>
        </p:nvSpPr>
        <p:spPr>
          <a:xfrm>
            <a:off x="6849368" y="4337982"/>
            <a:ext cx="221055" cy="741474"/>
          </a:xfrm>
          <a:prstGeom prst="stripedRightArrow">
            <a:avLst>
              <a:gd name="adj1" fmla="val 50000"/>
              <a:gd name="adj2" fmla="val 46205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27D3C8-A71C-FC49-C379-659D566EE694}"/>
              </a:ext>
            </a:extLst>
          </p:cNvPr>
          <p:cNvSpPr/>
          <p:nvPr/>
        </p:nvSpPr>
        <p:spPr>
          <a:xfrm flipH="1">
            <a:off x="7898572" y="3917660"/>
            <a:ext cx="152380" cy="1761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84612F-022F-8C50-CEED-14B7DF9B1F52}"/>
              </a:ext>
            </a:extLst>
          </p:cNvPr>
          <p:cNvSpPr/>
          <p:nvPr/>
        </p:nvSpPr>
        <p:spPr>
          <a:xfrm flipH="1">
            <a:off x="8210901" y="4204922"/>
            <a:ext cx="152379" cy="13234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D57FA4-802F-ECA4-5F36-D9B37D40C1D2}"/>
              </a:ext>
            </a:extLst>
          </p:cNvPr>
          <p:cNvSpPr/>
          <p:nvPr/>
        </p:nvSpPr>
        <p:spPr>
          <a:xfrm flipH="1">
            <a:off x="9034689" y="4204922"/>
            <a:ext cx="244365" cy="13234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AE519-860D-0952-D50B-4F142BF8B9A2}"/>
              </a:ext>
            </a:extLst>
          </p:cNvPr>
          <p:cNvSpPr txBox="1"/>
          <p:nvPr/>
        </p:nvSpPr>
        <p:spPr>
          <a:xfrm>
            <a:off x="5698966" y="6223580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16x146x242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ECECCD-FCED-654B-4484-53B5D0EE3CC0}"/>
              </a:ext>
            </a:extLst>
          </p:cNvPr>
          <p:cNvSpPr/>
          <p:nvPr/>
        </p:nvSpPr>
        <p:spPr>
          <a:xfrm>
            <a:off x="6683985" y="3563189"/>
            <a:ext cx="45719" cy="23510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321F0-2831-6FD4-B56A-2C5E1887D7C2}"/>
              </a:ext>
            </a:extLst>
          </p:cNvPr>
          <p:cNvSpPr txBox="1"/>
          <p:nvPr/>
        </p:nvSpPr>
        <p:spPr>
          <a:xfrm>
            <a:off x="6509625" y="5899336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16x73x121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ABE1D-96D0-80DB-4D23-30B9ED6360DF}"/>
              </a:ext>
            </a:extLst>
          </p:cNvPr>
          <p:cNvSpPr/>
          <p:nvPr/>
        </p:nvSpPr>
        <p:spPr>
          <a:xfrm flipH="1">
            <a:off x="7312581" y="3917660"/>
            <a:ext cx="67761" cy="17616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96999-B6A0-D1AD-CB32-98176232D000}"/>
              </a:ext>
            </a:extLst>
          </p:cNvPr>
          <p:cNvSpPr txBox="1"/>
          <p:nvPr/>
        </p:nvSpPr>
        <p:spPr>
          <a:xfrm>
            <a:off x="6811552" y="6224878"/>
            <a:ext cx="921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32x71x119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40167-9308-7689-1BB9-B0078FAAB4C1}"/>
              </a:ext>
            </a:extLst>
          </p:cNvPr>
          <p:cNvSpPr txBox="1"/>
          <p:nvPr/>
        </p:nvSpPr>
        <p:spPr>
          <a:xfrm>
            <a:off x="7190369" y="563724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32x35x59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화살표: 줄무늬가 있는 오른쪽 19">
            <a:extLst>
              <a:ext uri="{FF2B5EF4-FFF2-40B4-BE49-F238E27FC236}">
                <a16:creationId xmlns:a16="http://schemas.microsoft.com/office/drawing/2014/main" id="{ABD39521-B826-5805-7533-339D1E1BFCF3}"/>
              </a:ext>
            </a:extLst>
          </p:cNvPr>
          <p:cNvSpPr/>
          <p:nvPr/>
        </p:nvSpPr>
        <p:spPr>
          <a:xfrm>
            <a:off x="7489584" y="4337982"/>
            <a:ext cx="334990" cy="741474"/>
          </a:xfrm>
          <a:prstGeom prst="stripedRightArrow">
            <a:avLst>
              <a:gd name="adj1" fmla="val 50000"/>
              <a:gd name="adj2" fmla="val 46205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2A5E7-1665-ED5A-D239-5145D281DF01}"/>
              </a:ext>
            </a:extLst>
          </p:cNvPr>
          <p:cNvSpPr txBox="1"/>
          <p:nvPr/>
        </p:nvSpPr>
        <p:spPr>
          <a:xfrm>
            <a:off x="7584317" y="3595324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64x33x57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39368A-A9E2-5874-4E27-A13FD153D499}"/>
              </a:ext>
            </a:extLst>
          </p:cNvPr>
          <p:cNvSpPr txBox="1"/>
          <p:nvPr/>
        </p:nvSpPr>
        <p:spPr>
          <a:xfrm>
            <a:off x="7934775" y="3914865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64x16x28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화살표: 줄무늬가 있는 오른쪽 22">
            <a:extLst>
              <a:ext uri="{FF2B5EF4-FFF2-40B4-BE49-F238E27FC236}">
                <a16:creationId xmlns:a16="http://schemas.microsoft.com/office/drawing/2014/main" id="{026DB2A8-6CAF-A3CC-2A43-6D57AF6D5280}"/>
              </a:ext>
            </a:extLst>
          </p:cNvPr>
          <p:cNvSpPr/>
          <p:nvPr/>
        </p:nvSpPr>
        <p:spPr>
          <a:xfrm>
            <a:off x="8496859" y="4337982"/>
            <a:ext cx="443419" cy="741474"/>
          </a:xfrm>
          <a:prstGeom prst="stripedRightArrow">
            <a:avLst>
              <a:gd name="adj1" fmla="val 50000"/>
              <a:gd name="adj2" fmla="val 46205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3284BF-F6D6-90DC-77D1-0737E070D3AC}"/>
              </a:ext>
            </a:extLst>
          </p:cNvPr>
          <p:cNvSpPr/>
          <p:nvPr/>
        </p:nvSpPr>
        <p:spPr>
          <a:xfrm flipH="1">
            <a:off x="9440577" y="4420998"/>
            <a:ext cx="244365" cy="9395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A6C02A-A533-7F7C-FFB9-0FEE9803A9D0}"/>
              </a:ext>
            </a:extLst>
          </p:cNvPr>
          <p:cNvSpPr txBox="1"/>
          <p:nvPr/>
        </p:nvSpPr>
        <p:spPr>
          <a:xfrm>
            <a:off x="8714450" y="3914865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128x14x26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8C93BB-B3AE-0C48-A55D-7C84E83F81B2}"/>
              </a:ext>
            </a:extLst>
          </p:cNvPr>
          <p:cNvSpPr txBox="1"/>
          <p:nvPr/>
        </p:nvSpPr>
        <p:spPr>
          <a:xfrm>
            <a:off x="9201276" y="4174925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128x7x13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화살표: 줄무늬가 있는 오른쪽 26">
            <a:extLst>
              <a:ext uri="{FF2B5EF4-FFF2-40B4-BE49-F238E27FC236}">
                <a16:creationId xmlns:a16="http://schemas.microsoft.com/office/drawing/2014/main" id="{1FB6F3F0-5D46-2CAC-E5A9-4C908A856B14}"/>
              </a:ext>
            </a:extLst>
          </p:cNvPr>
          <p:cNvSpPr/>
          <p:nvPr/>
        </p:nvSpPr>
        <p:spPr>
          <a:xfrm>
            <a:off x="9798581" y="4337982"/>
            <a:ext cx="542391" cy="741474"/>
          </a:xfrm>
          <a:prstGeom prst="stripedRightArrow">
            <a:avLst>
              <a:gd name="adj1" fmla="val 50000"/>
              <a:gd name="adj2" fmla="val 46205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1E7243-6423-11A2-47FE-AECD65A4EBB1}"/>
              </a:ext>
            </a:extLst>
          </p:cNvPr>
          <p:cNvSpPr/>
          <p:nvPr/>
        </p:nvSpPr>
        <p:spPr>
          <a:xfrm flipH="1">
            <a:off x="10414227" y="4420998"/>
            <a:ext cx="382403" cy="9395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CF9418-698B-7ACC-53EA-AA31029F3EFF}"/>
              </a:ext>
            </a:extLst>
          </p:cNvPr>
          <p:cNvSpPr/>
          <p:nvPr/>
        </p:nvSpPr>
        <p:spPr>
          <a:xfrm flipH="1">
            <a:off x="10869882" y="4538444"/>
            <a:ext cx="382403" cy="5173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5AB78C-F060-B718-D319-175495A51411}"/>
              </a:ext>
            </a:extLst>
          </p:cNvPr>
          <p:cNvSpPr txBox="1"/>
          <p:nvPr/>
        </p:nvSpPr>
        <p:spPr>
          <a:xfrm>
            <a:off x="10134545" y="4174925"/>
            <a:ext cx="836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256x5x11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E3086A-5A66-1E1C-6275-5C7F7846D3A0}"/>
              </a:ext>
            </a:extLst>
          </p:cNvPr>
          <p:cNvSpPr txBox="1"/>
          <p:nvPr/>
        </p:nvSpPr>
        <p:spPr>
          <a:xfrm>
            <a:off x="10626503" y="430588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256x2x5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0C0FCA8-6726-CBED-2F73-96D35D6EC210}"/>
              </a:ext>
            </a:extLst>
          </p:cNvPr>
          <p:cNvSpPr/>
          <p:nvPr/>
        </p:nvSpPr>
        <p:spPr>
          <a:xfrm flipH="1">
            <a:off x="11818068" y="4678912"/>
            <a:ext cx="125522" cy="1264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줄무늬가 있는 오른쪽 32">
            <a:extLst>
              <a:ext uri="{FF2B5EF4-FFF2-40B4-BE49-F238E27FC236}">
                <a16:creationId xmlns:a16="http://schemas.microsoft.com/office/drawing/2014/main" id="{3DCF22CD-8F16-2E4D-288A-07465A200B7A}"/>
              </a:ext>
            </a:extLst>
          </p:cNvPr>
          <p:cNvSpPr/>
          <p:nvPr/>
        </p:nvSpPr>
        <p:spPr>
          <a:xfrm>
            <a:off x="11316315" y="4337982"/>
            <a:ext cx="285816" cy="741474"/>
          </a:xfrm>
          <a:prstGeom prst="stripedRightArrow">
            <a:avLst>
              <a:gd name="adj1" fmla="val 50000"/>
              <a:gd name="adj2" fmla="val 46205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E9AD0-EC82-955A-80F2-782EA18E9400}"/>
              </a:ext>
            </a:extLst>
          </p:cNvPr>
          <p:cNvSpPr txBox="1"/>
          <p:nvPr/>
        </p:nvSpPr>
        <p:spPr>
          <a:xfrm>
            <a:off x="11716997" y="430588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1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2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모델 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3AC62-411A-B85A-FD3E-CCB07BBED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7" t="11542" r="54381" b="6017"/>
          <a:stretch/>
        </p:blipFill>
        <p:spPr>
          <a:xfrm>
            <a:off x="1" y="67772"/>
            <a:ext cx="3071224" cy="33555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4CDEFB-86D3-4FC0-ACDC-FF5D95CDA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73" t="11162" r="54725" b="6397"/>
          <a:stretch/>
        </p:blipFill>
        <p:spPr>
          <a:xfrm>
            <a:off x="0" y="3423368"/>
            <a:ext cx="3053593" cy="3434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90017E-769B-4D58-2795-A12A76FA3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11" t="11034" r="54588" b="3549"/>
          <a:stretch/>
        </p:blipFill>
        <p:spPr>
          <a:xfrm>
            <a:off x="3053593" y="3464283"/>
            <a:ext cx="2947252" cy="34346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12E99E-BFE2-7791-666A-BC794E5958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25" t="55113" r="53693" b="13511"/>
          <a:stretch/>
        </p:blipFill>
        <p:spPr>
          <a:xfrm>
            <a:off x="6412716" y="1904998"/>
            <a:ext cx="5130535" cy="207208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755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학습 및 검증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5072AB2-1570-3073-7654-F25B4B6BB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300" y="2076477"/>
            <a:ext cx="4085926" cy="24238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D61F71-400F-75A3-2BD8-042C1BDD21F1}"/>
              </a:ext>
            </a:extLst>
          </p:cNvPr>
          <p:cNvSpPr txBox="1"/>
          <p:nvPr/>
        </p:nvSpPr>
        <p:spPr>
          <a:xfrm>
            <a:off x="4337108" y="440692"/>
            <a:ext cx="734419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Case1) Train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지속적으로 줄고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줄었다가 늘었다가 함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첼로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드럼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피아노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2D37D15-A27C-6039-EDE8-42644088C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9938"/>
            <a:ext cx="4125089" cy="23162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2521AE4-F747-2545-3FE1-304C9390C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150" y="2084866"/>
            <a:ext cx="4085926" cy="24136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2B8B02-5F20-A75F-AB96-706F9ABFC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596" y="2045819"/>
            <a:ext cx="4264404" cy="2426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3ACB04-F983-13D5-743D-5F10B1E47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6068"/>
            <a:ext cx="4119089" cy="2261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E2C74B-5C62-C5BA-F708-DE970919A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455" y="2062597"/>
            <a:ext cx="4119089" cy="2389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BCECEC-5A9B-7C55-684A-0303D1EBF603}"/>
              </a:ext>
            </a:extLst>
          </p:cNvPr>
          <p:cNvSpPr txBox="1"/>
          <p:nvPr/>
        </p:nvSpPr>
        <p:spPr>
          <a:xfrm>
            <a:off x="4337108" y="440692"/>
            <a:ext cx="734419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Case1) Train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지속적으로 줄고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줄었다가 늘었다가 함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첼로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드럼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피아노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0FE8F-CD74-6795-C299-96E5577D68A2}"/>
              </a:ext>
            </a:extLst>
          </p:cNvPr>
          <p:cNvSpPr txBox="1"/>
          <p:nvPr/>
        </p:nvSpPr>
        <p:spPr>
          <a:xfrm>
            <a:off x="1804984" y="4472715"/>
            <a:ext cx="223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acc : 96.67%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Worst acc : 87.44%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FFBB8-1359-65EB-BF3F-7FEFDE26F9E3}"/>
              </a:ext>
            </a:extLst>
          </p:cNvPr>
          <p:cNvSpPr txBox="1"/>
          <p:nvPr/>
        </p:nvSpPr>
        <p:spPr>
          <a:xfrm>
            <a:off x="5777732" y="4472715"/>
            <a:ext cx="223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acc : 98.65%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Worst acc : 95.57%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71007-1EFA-B9D3-848D-D7C328C0EF66}"/>
              </a:ext>
            </a:extLst>
          </p:cNvPr>
          <p:cNvSpPr txBox="1"/>
          <p:nvPr/>
        </p:nvSpPr>
        <p:spPr>
          <a:xfrm>
            <a:off x="9829614" y="4472715"/>
            <a:ext cx="223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acc : 95.32%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Worst acc : 90.76%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626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CD61F71-400F-75A3-2BD8-042C1BDD21F1}"/>
              </a:ext>
            </a:extLst>
          </p:cNvPr>
          <p:cNvSpPr txBox="1"/>
          <p:nvPr/>
        </p:nvSpPr>
        <p:spPr>
          <a:xfrm>
            <a:off x="779871" y="440692"/>
            <a:ext cx="93033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Case2) Train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지속적으로 줄어드는데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내려가지 않거나 오히려 올라감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비올라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바이올린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B7B93B-BD73-DA8D-F93B-8B757A5D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7068"/>
            <a:ext cx="5839530" cy="32788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4810E62-9AF6-8818-296B-1164A130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161" y="1578750"/>
            <a:ext cx="6346608" cy="340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5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CD61F71-400F-75A3-2BD8-042C1BDD21F1}"/>
              </a:ext>
            </a:extLst>
          </p:cNvPr>
          <p:cNvSpPr txBox="1"/>
          <p:nvPr/>
        </p:nvSpPr>
        <p:spPr>
          <a:xfrm>
            <a:off x="779871" y="440692"/>
            <a:ext cx="93033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Case2) Train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지속적으로 줄어드는데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내려가지 않거나 오히려 올라감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비올라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바이올린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F43AF6-905F-60AC-DD1B-EC4BF993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941"/>
            <a:ext cx="6163043" cy="3428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E36ADB6-882C-5312-6DC5-26A0C5755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253" y="1588941"/>
            <a:ext cx="6448747" cy="3428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847DB5-747C-AB5B-6D6C-32125B65B9FE}"/>
              </a:ext>
            </a:extLst>
          </p:cNvPr>
          <p:cNvSpPr txBox="1"/>
          <p:nvPr/>
        </p:nvSpPr>
        <p:spPr>
          <a:xfrm>
            <a:off x="3511782" y="5017389"/>
            <a:ext cx="223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acc : 88.42%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Worst acc : 84.73%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EE2E7-23EE-E0CD-BEF9-4040520DFBA8}"/>
              </a:ext>
            </a:extLst>
          </p:cNvPr>
          <p:cNvSpPr txBox="1"/>
          <p:nvPr/>
        </p:nvSpPr>
        <p:spPr>
          <a:xfrm>
            <a:off x="9744803" y="5017389"/>
            <a:ext cx="223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acc : 83.74%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Worst acc : 67.86%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841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084BBC-39CD-CAF8-8564-80CC73C8E55C}"/>
              </a:ext>
            </a:extLst>
          </p:cNvPr>
          <p:cNvSpPr txBox="1"/>
          <p:nvPr/>
        </p:nvSpPr>
        <p:spPr>
          <a:xfrm>
            <a:off x="779871" y="440692"/>
            <a:ext cx="93033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Case3) Train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변화가 거의 없거나 없음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클라리넷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65EA68-997E-15D2-2E99-07328975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5150"/>
            <a:ext cx="5841772" cy="3407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E9487E-9028-155C-8B5F-81735C59B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073" y="1708372"/>
            <a:ext cx="6352927" cy="340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FBA465-5ACC-A023-A549-98C1166D5FA7}"/>
              </a:ext>
            </a:extLst>
          </p:cNvPr>
          <p:cNvSpPr txBox="1"/>
          <p:nvPr/>
        </p:nvSpPr>
        <p:spPr>
          <a:xfrm>
            <a:off x="779871" y="440692"/>
            <a:ext cx="93033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Case3) Train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 loss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변화가 거의 없거나 없음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클라리넷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플루트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654DD-EAE5-6DC7-C83E-7EC8DF3D6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253"/>
            <a:ext cx="6325299" cy="37629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3D5749-EFEF-44FC-8972-10963705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99" y="1325163"/>
            <a:ext cx="5866701" cy="3844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4C725B-BA2D-4C85-32E3-19F2A9EC4165}"/>
              </a:ext>
            </a:extLst>
          </p:cNvPr>
          <p:cNvSpPr txBox="1"/>
          <p:nvPr/>
        </p:nvSpPr>
        <p:spPr>
          <a:xfrm>
            <a:off x="3511782" y="5183860"/>
            <a:ext cx="223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acc : 91.75%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Worst acc : 91.75%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058804-498B-AD29-BA1D-C502D9D1712C}"/>
              </a:ext>
            </a:extLst>
          </p:cNvPr>
          <p:cNvSpPr txBox="1"/>
          <p:nvPr/>
        </p:nvSpPr>
        <p:spPr>
          <a:xfrm>
            <a:off x="9744803" y="5183860"/>
            <a:ext cx="2231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Best acc : 80.17%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Worst acc : 80.17%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29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8457D7D-8EB5-9973-F1C0-779F7D291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66" y="979511"/>
            <a:ext cx="4927134" cy="301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39A37A-5A6F-7923-0B1E-99F62EFCAD6E}"/>
              </a:ext>
            </a:extLst>
          </p:cNvPr>
          <p:cNvSpPr txBox="1"/>
          <p:nvPr/>
        </p:nvSpPr>
        <p:spPr>
          <a:xfrm>
            <a:off x="1996579" y="4206191"/>
            <a:ext cx="3271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영상의 길이를 고려한 값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실질적 데이터 개수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6B6B3-118C-2D08-EA7B-7F52ECB8A801}"/>
              </a:ext>
            </a:extLst>
          </p:cNvPr>
          <p:cNvSpPr txBox="1"/>
          <p:nvPr/>
        </p:nvSpPr>
        <p:spPr>
          <a:xfrm>
            <a:off x="6923716" y="1031924"/>
            <a:ext cx="3833769" cy="3759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Total data : 6559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Clarinet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True : 449 (6.85%)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False : 6,110 (93.15%)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(solo 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부족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Flute – True : 935 (14.26%)</a:t>
            </a:r>
          </a:p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False : 5,624 (85.74%)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합주 데이터 부족</a:t>
            </a:r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06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106693FA-4DC5-A40A-4D7E-CC1328052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6411416"/>
              </p:ext>
            </p:extLst>
          </p:nvPr>
        </p:nvGraphicFramePr>
        <p:xfrm>
          <a:off x="1129108" y="930457"/>
          <a:ext cx="9933783" cy="4332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1283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1223"/>
            <a:ext cx="9141397" cy="615553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지난 프로젝트 요약</a:t>
            </a:r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1223"/>
            <a:ext cx="9141397" cy="615553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개선방향 및 향후계획</a:t>
            </a:r>
          </a:p>
        </p:txBody>
      </p:sp>
    </p:spTree>
    <p:extLst>
      <p:ext uri="{BB962C8B-B14F-4D97-AF65-F5344CB8AC3E}">
        <p14:creationId xmlns:p14="http://schemas.microsoft.com/office/powerpoint/2010/main" val="38537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02AD8E-4C7C-4A1B-89B1-9A0997F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GPU out of memory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5A8ACB1-6D36-496B-91DD-D1C3128C1C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85550"/>
            <a:ext cx="6477000" cy="536197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배치 사이즈 </a:t>
            </a:r>
            <a:r>
              <a:rPr lang="en-US" altLang="ko-KR" dirty="0"/>
              <a:t>5</a:t>
            </a:r>
            <a:r>
              <a:rPr lang="ko-KR" altLang="en-US" dirty="0"/>
              <a:t>초과 </a:t>
            </a:r>
            <a:r>
              <a:rPr lang="en-US" altLang="ko-KR" dirty="0"/>
              <a:t>-&gt; Error : CUDA out of memory!</a:t>
            </a:r>
            <a:endParaRPr lang="ko-KR" altLang="en-US" dirty="0"/>
          </a:p>
          <a:p>
            <a:pPr rtl="0"/>
            <a:endParaRPr lang="en-US" altLang="ko-KR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52B4A3A-8F5E-AB04-9A11-9569041794DD}"/>
              </a:ext>
            </a:extLst>
          </p:cNvPr>
          <p:cNvSpPr txBox="1">
            <a:spLocks/>
          </p:cNvSpPr>
          <p:nvPr/>
        </p:nvSpPr>
        <p:spPr>
          <a:xfrm>
            <a:off x="762000" y="2337482"/>
            <a:ext cx="6477000" cy="1189038"/>
          </a:xfrm>
          <a:prstGeom prst="rect">
            <a:avLst/>
          </a:prstGeom>
        </p:spPr>
        <p:txBody>
          <a:bodyPr rtlCol="0" anchor="t">
            <a:noAutofit/>
          </a:bodyPr>
          <a:lstStyle>
            <a:defPPr>
              <a:defRPr lang="ko-KR"/>
            </a:defPPr>
            <a:lvl1pPr algn="l" defTabSz="914400" rtl="0" eaLnBrk="1" latinLnBrk="1" hangingPunct="1">
              <a:lnSpc>
                <a:spcPct val="90000"/>
              </a:lnSpc>
              <a:spcBef>
                <a:spcPts val="1000"/>
              </a:spcBef>
              <a:buNone/>
              <a:defRPr lang="ko-KR" sz="4000" b="1" kern="1200">
                <a:solidFill>
                  <a:schemeClr val="accent5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dirty="0">
                <a:solidFill>
                  <a:schemeClr val="accent4"/>
                </a:solidFill>
              </a:rPr>
              <a:t>Dataset control</a:t>
            </a:r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811E8961-04AF-F1AB-889B-ECC24EB274A1}"/>
              </a:ext>
            </a:extLst>
          </p:cNvPr>
          <p:cNvSpPr txBox="1">
            <a:spLocks/>
          </p:cNvSpPr>
          <p:nvPr/>
        </p:nvSpPr>
        <p:spPr>
          <a:xfrm>
            <a:off x="762000" y="3160901"/>
            <a:ext cx="6477000" cy="1444655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sz="1800" b="1" kern="12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부족한 솔로</a:t>
            </a:r>
            <a:r>
              <a:rPr lang="en-US" altLang="ko-KR" dirty="0"/>
              <a:t>/</a:t>
            </a:r>
            <a:r>
              <a:rPr lang="ko-KR" altLang="en-US" dirty="0"/>
              <a:t>합주 데이터 추가</a:t>
            </a:r>
            <a:endParaRPr lang="en-US" altLang="ko-KR" dirty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부족한 악기 데이터 </a:t>
            </a:r>
            <a:r>
              <a:rPr lang="en-US" altLang="ko-KR" dirty="0"/>
              <a:t>augmentation </a:t>
            </a:r>
            <a:r>
              <a:rPr lang="ko-KR" altLang="en-US" dirty="0"/>
              <a:t>도입</a:t>
            </a:r>
            <a:endParaRPr lang="en-US" altLang="en-US" dirty="0"/>
          </a:p>
          <a:p>
            <a:pPr marL="285750" indent="-285750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899DFAA2-5443-FA8D-417B-5093E4A35F92}"/>
              </a:ext>
            </a:extLst>
          </p:cNvPr>
          <p:cNvSpPr txBox="1">
            <a:spLocks/>
          </p:cNvSpPr>
          <p:nvPr/>
        </p:nvSpPr>
        <p:spPr>
          <a:xfrm>
            <a:off x="762000" y="4349939"/>
            <a:ext cx="6477000" cy="1189038"/>
          </a:xfrm>
          <a:prstGeom prst="rect">
            <a:avLst/>
          </a:prstGeom>
        </p:spPr>
        <p:txBody>
          <a:bodyPr rtlCol="0" anchor="t">
            <a:noAutofit/>
          </a:bodyPr>
          <a:lstStyle>
            <a:defPPr>
              <a:defRPr lang="ko-KR"/>
            </a:defPPr>
            <a:lvl1pPr algn="l" defTabSz="914400" rtl="0" eaLnBrk="1" latinLnBrk="1" hangingPunct="1">
              <a:lnSpc>
                <a:spcPct val="90000"/>
              </a:lnSpc>
              <a:spcBef>
                <a:spcPts val="1000"/>
              </a:spcBef>
              <a:buNone/>
              <a:defRPr lang="ko-KR" sz="4000" b="1" kern="1200">
                <a:solidFill>
                  <a:schemeClr val="accent5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dirty="0">
                <a:solidFill>
                  <a:schemeClr val="accent3"/>
                </a:solidFill>
              </a:rPr>
              <a:t>Underfit &amp; Overfit</a:t>
            </a: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268157AD-B86B-8840-F43B-E8A6727B9B1E}"/>
              </a:ext>
            </a:extLst>
          </p:cNvPr>
          <p:cNvSpPr txBox="1">
            <a:spLocks/>
          </p:cNvSpPr>
          <p:nvPr/>
        </p:nvSpPr>
        <p:spPr>
          <a:xfrm>
            <a:off x="762000" y="5270878"/>
            <a:ext cx="6477000" cy="536197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sz="1800" b="1" kern="12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/>
              <a:t>새로운 모델 적용 시도</a:t>
            </a:r>
            <a:r>
              <a:rPr lang="en-US" altLang="ko-KR" dirty="0"/>
              <a:t>, </a:t>
            </a:r>
            <a:r>
              <a:rPr lang="ko-KR" altLang="en-US" dirty="0"/>
              <a:t>모델 파라미터 개선</a:t>
            </a:r>
            <a:endParaRPr lang="en-US" altLang="en-US" dirty="0"/>
          </a:p>
          <a:p>
            <a:pPr fontAlgn="auto">
              <a:spcAft>
                <a:spcPts val="0"/>
              </a:spcAft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281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A36B3A-558B-413E-877B-7275290A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각 모델 종합 후 </a:t>
            </a:r>
            <a:r>
              <a:rPr lang="en-US" altLang="ko-KR" dirty="0"/>
              <a:t>Test</a:t>
            </a:r>
            <a:r>
              <a:rPr lang="ko-KR" altLang="en-US" dirty="0"/>
              <a:t>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675CE5-70A2-411D-881E-7B75B8293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586218"/>
            <a:ext cx="6477000" cy="1081481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각 악기 별 모델을 </a:t>
            </a:r>
            <a:r>
              <a:rPr lang="en-US" altLang="ko-KR" dirty="0"/>
              <a:t>Test</a:t>
            </a:r>
            <a:r>
              <a:rPr lang="ko-KR" altLang="en-US" dirty="0"/>
              <a:t>용 연주 영상에 적용 후 통합결과 제시</a:t>
            </a:r>
            <a:endParaRPr lang="en-US" altLang="ko-KR" dirty="0"/>
          </a:p>
          <a:p>
            <a:pPr rtl="0"/>
            <a:r>
              <a:rPr lang="en-US" altLang="ko-KR" dirty="0"/>
              <a:t>-&gt; </a:t>
            </a:r>
            <a:r>
              <a:rPr lang="ko-KR" altLang="en-US" dirty="0"/>
              <a:t>피드백</a:t>
            </a:r>
          </a:p>
          <a:p>
            <a:pPr rtl="0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FFC3B3-6707-B8C8-70D7-7C91CC5D2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41" r="77014" b="54495"/>
          <a:stretch/>
        </p:blipFill>
        <p:spPr>
          <a:xfrm>
            <a:off x="9601785" y="2291741"/>
            <a:ext cx="1917743" cy="24047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DDED541A-CE69-C356-A95A-D66C7A900462}"/>
              </a:ext>
            </a:extLst>
          </p:cNvPr>
          <p:cNvSpPr txBox="1">
            <a:spLocks/>
          </p:cNvSpPr>
          <p:nvPr/>
        </p:nvSpPr>
        <p:spPr>
          <a:xfrm>
            <a:off x="5199742" y="4987208"/>
            <a:ext cx="6477000" cy="1189037"/>
          </a:xfrm>
          <a:prstGeom prst="rect">
            <a:avLst/>
          </a:prstGeom>
        </p:spPr>
        <p:txBody>
          <a:bodyPr rtlCol="0" anchor="t">
            <a:normAutofit/>
          </a:bodyPr>
          <a:lstStyle>
            <a:defPPr>
              <a:defRPr lang="ko-KR"/>
            </a:defPPr>
            <a:lvl1pPr algn="l" defTabSz="914400" rtl="0" eaLnBrk="1" latinLnBrk="1" hangingPunct="1">
              <a:lnSpc>
                <a:spcPct val="90000"/>
              </a:lnSpc>
              <a:spcBef>
                <a:spcPts val="1000"/>
              </a:spcBef>
              <a:buNone/>
              <a:defRPr lang="ko-KR" sz="4000" b="1" kern="1200" spc="-50" baseline="0"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dirty="0">
                <a:solidFill>
                  <a:schemeClr val="accent6"/>
                </a:solidFill>
              </a:rPr>
              <a:t>실시간 모델 고안</a:t>
            </a: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6645DDCC-4DA0-0D2E-5C66-A0893839DC7D}"/>
              </a:ext>
            </a:extLst>
          </p:cNvPr>
          <p:cNvSpPr txBox="1">
            <a:spLocks/>
          </p:cNvSpPr>
          <p:nvPr/>
        </p:nvSpPr>
        <p:spPr>
          <a:xfrm>
            <a:off x="5199743" y="5845929"/>
            <a:ext cx="6477000" cy="705873"/>
          </a:xfrm>
          <a:prstGeom prst="rect">
            <a:avLst/>
          </a:prstGeom>
        </p:spPr>
        <p:txBody>
          <a:bodyPr rtlCol="0"/>
          <a:lstStyle>
            <a:defPPr>
              <a:defRPr lang="ko-KR"/>
            </a:defPPr>
            <a:lvl1pPr marL="0" indent="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sz="1800" b="1" kern="12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ko-K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ko-KR" altLang="en-US" dirty="0"/>
              <a:t>음원 처리 </a:t>
            </a:r>
            <a:r>
              <a:rPr lang="en-US" altLang="ko-KR" dirty="0"/>
              <a:t>: 10</a:t>
            </a:r>
            <a:r>
              <a:rPr lang="ko-KR" altLang="en-US" dirty="0"/>
              <a:t>초 </a:t>
            </a:r>
            <a:r>
              <a:rPr lang="en-US" altLang="ko-KR" dirty="0"/>
              <a:t>-&gt; 5</a:t>
            </a:r>
            <a:r>
              <a:rPr lang="ko-KR" altLang="en-US" dirty="0"/>
              <a:t>초 </a:t>
            </a:r>
            <a:r>
              <a:rPr lang="en-US" altLang="ko-KR" dirty="0"/>
              <a:t>-&gt; n</a:t>
            </a:r>
            <a:r>
              <a:rPr lang="ko-KR" altLang="en-US" dirty="0"/>
              <a:t>초 단위</a:t>
            </a:r>
          </a:p>
          <a:p>
            <a:pPr fontAlgn="auto">
              <a:spcAft>
                <a:spcPts val="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5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523973"/>
            <a:ext cx="9141397" cy="615553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질문 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및</a:t>
            </a:r>
            <a:r>
              <a:rPr lang="ko-KR" altLang="en-US" dirty="0"/>
              <a:t> 답변</a:t>
            </a:r>
          </a:p>
        </p:txBody>
      </p:sp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3">
            <a:extLst>
              <a:ext uri="{FF2B5EF4-FFF2-40B4-BE49-F238E27FC236}">
                <a16:creationId xmlns:a16="http://schemas.microsoft.com/office/drawing/2014/main" id="{64C0C26F-7F10-687A-7054-547B4B651653}"/>
              </a:ext>
            </a:extLst>
          </p:cNvPr>
          <p:cNvGrpSpPr/>
          <p:nvPr/>
        </p:nvGrpSpPr>
        <p:grpSpPr>
          <a:xfrm>
            <a:off x="9513326" y="977339"/>
            <a:ext cx="1496529" cy="1311096"/>
            <a:chOff x="14749490" y="4450194"/>
            <a:chExt cx="2583843" cy="2263682"/>
          </a:xfrm>
        </p:grpSpPr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838B1352-EF48-1933-A7B0-AE453A8CF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49490" y="4450194"/>
              <a:ext cx="2583843" cy="2263682"/>
            </a:xfrm>
            <a:prstGeom prst="rect">
              <a:avLst/>
            </a:prstGeom>
          </p:spPr>
        </p:pic>
      </p:grpSp>
      <p:grpSp>
        <p:nvGrpSpPr>
          <p:cNvPr id="15" name="그룹 1006">
            <a:extLst>
              <a:ext uri="{FF2B5EF4-FFF2-40B4-BE49-F238E27FC236}">
                <a16:creationId xmlns:a16="http://schemas.microsoft.com/office/drawing/2014/main" id="{1A28CA31-6CEB-25FD-C9F4-9971F36DDB66}"/>
              </a:ext>
            </a:extLst>
          </p:cNvPr>
          <p:cNvGrpSpPr/>
          <p:nvPr/>
        </p:nvGrpSpPr>
        <p:grpSpPr>
          <a:xfrm>
            <a:off x="7160466" y="930386"/>
            <a:ext cx="1485871" cy="1375825"/>
            <a:chOff x="11638703" y="4446179"/>
            <a:chExt cx="2565442" cy="2375442"/>
          </a:xfrm>
        </p:grpSpPr>
        <p:pic>
          <p:nvPicPr>
            <p:cNvPr id="16" name="Object 20">
              <a:extLst>
                <a:ext uri="{FF2B5EF4-FFF2-40B4-BE49-F238E27FC236}">
                  <a16:creationId xmlns:a16="http://schemas.microsoft.com/office/drawing/2014/main" id="{541E1E44-2918-0C5A-FD63-C5B23125B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11638703" y="4446179"/>
              <a:ext cx="2565442" cy="2375442"/>
            </a:xfrm>
            <a:prstGeom prst="rect">
              <a:avLst/>
            </a:prstGeom>
          </p:spPr>
        </p:pic>
      </p:grpSp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C2A13851-5638-CB98-1A49-CE0237B88850}"/>
              </a:ext>
            </a:extLst>
          </p:cNvPr>
          <p:cNvGrpSpPr/>
          <p:nvPr/>
        </p:nvGrpSpPr>
        <p:grpSpPr>
          <a:xfrm>
            <a:off x="4725060" y="417355"/>
            <a:ext cx="2085500" cy="2077308"/>
            <a:chOff x="7228571" y="3544094"/>
            <a:chExt cx="3828571" cy="3813532"/>
          </a:xfrm>
        </p:grpSpPr>
        <p:pic>
          <p:nvPicPr>
            <p:cNvPr id="14" name="Object 7">
              <a:extLst>
                <a:ext uri="{FF2B5EF4-FFF2-40B4-BE49-F238E27FC236}">
                  <a16:creationId xmlns:a16="http://schemas.microsoft.com/office/drawing/2014/main" id="{3D669BB8-A823-4363-6EBE-CF319D5B2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8571" y="3544094"/>
              <a:ext cx="3828571" cy="3813532"/>
            </a:xfrm>
            <a:prstGeom prst="rect">
              <a:avLst/>
            </a:prstGeom>
          </p:spPr>
        </p:pic>
      </p:grp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75FF18C6-ABA8-2D39-4D60-6E35B542CB7D}"/>
              </a:ext>
            </a:extLst>
          </p:cNvPr>
          <p:cNvGrpSpPr/>
          <p:nvPr/>
        </p:nvGrpSpPr>
        <p:grpSpPr>
          <a:xfrm>
            <a:off x="2775865" y="900495"/>
            <a:ext cx="1340269" cy="1435610"/>
            <a:chOff x="4165548" y="4336742"/>
            <a:chExt cx="2314051" cy="2478662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id="{75F75891-C0B8-3136-C0CC-6887F7E79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4165548" y="4336742"/>
              <a:ext cx="2314051" cy="2478662"/>
            </a:xfrm>
            <a:prstGeom prst="rect">
              <a:avLst/>
            </a:prstGeom>
          </p:spPr>
        </p:pic>
      </p:grpSp>
      <p:grpSp>
        <p:nvGrpSpPr>
          <p:cNvPr id="3" name="그룹 1007">
            <a:extLst>
              <a:ext uri="{FF2B5EF4-FFF2-40B4-BE49-F238E27FC236}">
                <a16:creationId xmlns:a16="http://schemas.microsoft.com/office/drawing/2014/main" id="{ADF639B7-44BD-2232-9238-8C344D77A724}"/>
              </a:ext>
            </a:extLst>
          </p:cNvPr>
          <p:cNvGrpSpPr/>
          <p:nvPr/>
        </p:nvGrpSpPr>
        <p:grpSpPr>
          <a:xfrm>
            <a:off x="367884" y="900495"/>
            <a:ext cx="1485871" cy="1375825"/>
            <a:chOff x="942857" y="4415873"/>
            <a:chExt cx="2565442" cy="2375442"/>
          </a:xfrm>
        </p:grpSpPr>
        <p:pic>
          <p:nvPicPr>
            <p:cNvPr id="5" name="Object 23">
              <a:extLst>
                <a:ext uri="{FF2B5EF4-FFF2-40B4-BE49-F238E27FC236}">
                  <a16:creationId xmlns:a16="http://schemas.microsoft.com/office/drawing/2014/main" id="{CDDE1D84-C1D9-9ADB-B006-8DA61BB22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857" y="4415873"/>
              <a:ext cx="2565442" cy="2375442"/>
            </a:xfrm>
            <a:prstGeom prst="rect">
              <a:avLst/>
            </a:prstGeom>
          </p:spPr>
        </p:pic>
      </p:grpSp>
      <p:graphicFrame>
        <p:nvGraphicFramePr>
          <p:cNvPr id="18" name="그룹 85">
            <a:extLst>
              <a:ext uri="{FF2B5EF4-FFF2-40B4-BE49-F238E27FC236}">
                <a16:creationId xmlns:a16="http://schemas.microsoft.com/office/drawing/2014/main" id="{14BC0987-DF66-4F47-953D-7A5171CA5B01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254517107"/>
              </p:ext>
            </p:extLst>
          </p:nvPr>
        </p:nvGraphicFramePr>
        <p:xfrm>
          <a:off x="536896" y="1325650"/>
          <a:ext cx="11266415" cy="4373108"/>
        </p:xfrm>
        <a:graphic>
          <a:graphicData uri="http://schemas.openxmlformats.org/drawingml/2006/table">
            <a:tbl>
              <a:tblPr firstRow="1"/>
              <a:tblGrid>
                <a:gridCol w="2240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3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3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32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77794"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800" b="1" i="0" u="none" strike="noStrike" cap="none" normalizeH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데이터셋</a:t>
                      </a:r>
                      <a:endParaRPr lang="ko-KR" sz="1800" b="1" i="0" u="none" strike="noStrike" cap="none" normalizeH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800" b="1" i="0" u="none" strike="noStrike" cap="none" normalizeH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증강</a:t>
                      </a:r>
                      <a:endParaRPr lang="ko-KR" sz="1800" b="1" i="0" u="none" strike="noStrike" cap="none" normalizeH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800" b="1" i="0" u="none" strike="noStrike" cap="none" normalizeH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가공</a:t>
                      </a:r>
                      <a:endParaRPr lang="ko-KR" sz="1800" b="1" i="0" u="none" strike="noStrike" cap="none" normalizeH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800" b="1" i="0" u="none" strike="noStrike" cap="none" normalizeH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모델 설계</a:t>
                      </a:r>
                      <a:endParaRPr lang="ko-KR" sz="1800" b="1" i="0" u="none" strike="noStrike" cap="none" normalizeH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800" b="1" i="0" u="none" strike="noStrike" cap="none" normalizeH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학습 및 검증</a:t>
                      </a:r>
                      <a:endParaRPr lang="ko-KR" sz="1800" b="1" i="0" u="none" strike="noStrike" cap="none" normalizeH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794"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endParaRPr lang="en-US" altLang="ko-KR" sz="1400" strike="sngStrike" dirty="0">
                        <a:solidFill>
                          <a:schemeClr val="accent6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lang="ko-KR" sz="1400" b="0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lang="ko-KR" sz="1400" b="0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lang="ko-KR" sz="1400" b="0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lang="ko-KR" sz="1400" b="0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0879"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400" strike="sngStrike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데이터셋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4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>
                        <a:lnSpc>
                          <a:spcPct val="2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Crawling</a:t>
                      </a:r>
                    </a:p>
                  </a:txBody>
                  <a:tcPr marT="18288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White noise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Shifting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Stretching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Reverse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4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Minus</a:t>
                      </a:r>
                    </a:p>
                  </a:txBody>
                  <a:tcPr marT="182880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1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데이터 크기</a:t>
                      </a:r>
                      <a:endParaRPr lang="en-US" altLang="ko-KR" sz="1400" b="1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몇 초 단위</a:t>
                      </a:r>
                      <a:r>
                        <a:rPr lang="en-US" altLang="ko-KR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? </a:t>
                      </a:r>
                      <a:r>
                        <a:rPr lang="ko-KR" altLang="en-US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주파수 설정</a:t>
                      </a:r>
                      <a:r>
                        <a:rPr lang="en-US" altLang="ko-KR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1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특성 추출법</a:t>
                      </a:r>
                      <a:endParaRPr lang="en-US" altLang="ko-KR" sz="1400" b="1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 STFT? CQT? MFCC? Mel?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1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메모리 문제</a:t>
                      </a:r>
                      <a:endParaRPr lang="en-US" altLang="ko-KR" sz="1400" b="1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 RAM,</a:t>
                      </a:r>
                      <a:r>
                        <a:rPr lang="ko-KR" altLang="en-US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GPU</a:t>
                      </a:r>
                      <a:r>
                        <a:rPr lang="ko-KR" altLang="en-US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메모리 부하</a:t>
                      </a:r>
                      <a:endParaRPr lang="en-US" altLang="ko-KR" sz="1100" b="0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ko-KR" altLang="en-US" sz="1400" b="1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커스텀 데이터셋</a:t>
                      </a:r>
                      <a:endParaRPr lang="en-US" altLang="ko-KR" sz="1400" b="1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- </a:t>
                      </a:r>
                      <a:r>
                        <a:rPr lang="ko-KR" altLang="en-US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학습 속도 최적화 방안</a:t>
                      </a:r>
                      <a:r>
                        <a:rPr lang="en-US" altLang="ko-KR" sz="11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lang="ko-KR" sz="1400" b="0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T="182880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600" b="1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    Activation function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      </a:t>
                      </a:r>
                      <a:r>
                        <a:rPr lang="en-US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Softmax</a:t>
                      </a:r>
                      <a:r>
                        <a:rPr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? Sigmoid?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600" b="1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    Loss function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      </a:t>
                      </a:r>
                      <a:r>
                        <a:rPr lang="en-US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CrossEntropy</a:t>
                      </a:r>
                      <a:r>
                        <a:rPr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? </a:t>
                      </a:r>
                      <a:r>
                        <a:rPr lang="en-US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BCEwithLogits</a:t>
                      </a:r>
                      <a:r>
                        <a:rPr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600" b="1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    Model design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      U-net? </a:t>
                      </a:r>
                      <a:r>
                        <a:rPr lang="en-US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Wavenet</a:t>
                      </a:r>
                      <a:r>
                        <a:rPr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? CNN?</a:t>
                      </a:r>
                    </a:p>
                  </a:txBody>
                  <a:tcPr marT="182880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lang="ko-KR" sz="1400" b="0" i="0" u="none" strike="noStrike" cap="none" normalizeH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T="182880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98E614DF-428E-147C-A7FD-5E79284E0F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783" y="3825558"/>
            <a:ext cx="466972" cy="323962"/>
          </a:xfrm>
          <a:prstGeom prst="rect">
            <a:avLst/>
          </a:prstGeom>
        </p:spPr>
      </p:pic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28131074-81C5-1905-B1EA-C41DE0A98E96}"/>
              </a:ext>
            </a:extLst>
          </p:cNvPr>
          <p:cNvGrpSpPr/>
          <p:nvPr/>
        </p:nvGrpSpPr>
        <p:grpSpPr>
          <a:xfrm>
            <a:off x="2207759" y="1456009"/>
            <a:ext cx="258892" cy="394093"/>
            <a:chOff x="3634146" y="5465116"/>
            <a:chExt cx="225186" cy="342786"/>
          </a:xfrm>
        </p:grpSpPr>
        <p:pic>
          <p:nvPicPr>
            <p:cNvPr id="21" name="Object 26">
              <a:extLst>
                <a:ext uri="{FF2B5EF4-FFF2-40B4-BE49-F238E27FC236}">
                  <a16:creationId xmlns:a16="http://schemas.microsoft.com/office/drawing/2014/main" id="{77E86DE8-36C0-A7B5-78A2-0247DDE11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4146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22" name="그룹 1009">
            <a:extLst>
              <a:ext uri="{FF2B5EF4-FFF2-40B4-BE49-F238E27FC236}">
                <a16:creationId xmlns:a16="http://schemas.microsoft.com/office/drawing/2014/main" id="{70B2F748-F8F0-790B-B483-768A94821F13}"/>
              </a:ext>
            </a:extLst>
          </p:cNvPr>
          <p:cNvGrpSpPr/>
          <p:nvPr/>
        </p:nvGrpSpPr>
        <p:grpSpPr>
          <a:xfrm>
            <a:off x="4313934" y="1472786"/>
            <a:ext cx="258892" cy="394093"/>
            <a:chOff x="6765045" y="5465116"/>
            <a:chExt cx="225186" cy="342786"/>
          </a:xfrm>
        </p:grpSpPr>
        <p:pic>
          <p:nvPicPr>
            <p:cNvPr id="23" name="Object 29">
              <a:extLst>
                <a:ext uri="{FF2B5EF4-FFF2-40B4-BE49-F238E27FC236}">
                  <a16:creationId xmlns:a16="http://schemas.microsoft.com/office/drawing/2014/main" id="{67C1D2FB-9EAE-2DEB-69C6-14FE4F01A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65045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24" name="그룹 1010">
            <a:extLst>
              <a:ext uri="{FF2B5EF4-FFF2-40B4-BE49-F238E27FC236}">
                <a16:creationId xmlns:a16="http://schemas.microsoft.com/office/drawing/2014/main" id="{26158706-83FC-95D4-9BFA-52F6DDB4FC8D}"/>
              </a:ext>
            </a:extLst>
          </p:cNvPr>
          <p:cNvGrpSpPr/>
          <p:nvPr/>
        </p:nvGrpSpPr>
        <p:grpSpPr>
          <a:xfrm>
            <a:off x="6890283" y="1464396"/>
            <a:ext cx="258892" cy="394093"/>
            <a:chOff x="11297849" y="5465116"/>
            <a:chExt cx="225186" cy="342786"/>
          </a:xfrm>
        </p:grpSpPr>
        <p:pic>
          <p:nvPicPr>
            <p:cNvPr id="25" name="Object 32">
              <a:extLst>
                <a:ext uri="{FF2B5EF4-FFF2-40B4-BE49-F238E27FC236}">
                  <a16:creationId xmlns:a16="http://schemas.microsoft.com/office/drawing/2014/main" id="{68352C70-6F96-EFE1-309B-DCC58A01A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97849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26" name="그룹 1011">
            <a:extLst>
              <a:ext uri="{FF2B5EF4-FFF2-40B4-BE49-F238E27FC236}">
                <a16:creationId xmlns:a16="http://schemas.microsoft.com/office/drawing/2014/main" id="{9DCB6B52-965F-B4BF-B03B-DF8843B0B549}"/>
              </a:ext>
            </a:extLst>
          </p:cNvPr>
          <p:cNvGrpSpPr/>
          <p:nvPr/>
        </p:nvGrpSpPr>
        <p:grpSpPr>
          <a:xfrm>
            <a:off x="8960819" y="1464396"/>
            <a:ext cx="258892" cy="394093"/>
            <a:chOff x="14333510" y="5465116"/>
            <a:chExt cx="225186" cy="342786"/>
          </a:xfrm>
        </p:grpSpPr>
        <p:pic>
          <p:nvPicPr>
            <p:cNvPr id="27" name="Object 35">
              <a:extLst>
                <a:ext uri="{FF2B5EF4-FFF2-40B4-BE49-F238E27FC236}">
                  <a16:creationId xmlns:a16="http://schemas.microsoft.com/office/drawing/2014/main" id="{5CCC6EF9-8FF8-925E-62B5-CEA902B0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33510" y="5465116"/>
              <a:ext cx="225186" cy="342786"/>
            </a:xfrm>
            <a:prstGeom prst="rect">
              <a:avLst/>
            </a:prstGeom>
          </p:spPr>
        </p:pic>
      </p:grpSp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11617829-3955-96C3-4408-90B6A94A80DD}"/>
              </a:ext>
            </a:extLst>
          </p:cNvPr>
          <p:cNvGrpSpPr/>
          <p:nvPr/>
        </p:nvGrpSpPr>
        <p:grpSpPr>
          <a:xfrm>
            <a:off x="5359168" y="552201"/>
            <a:ext cx="810935" cy="767933"/>
            <a:chOff x="8442794" y="4070393"/>
            <a:chExt cx="1400126" cy="1325881"/>
          </a:xfrm>
        </p:grpSpPr>
        <p:pic>
          <p:nvPicPr>
            <p:cNvPr id="29" name="Object 17">
              <a:extLst>
                <a:ext uri="{FF2B5EF4-FFF2-40B4-BE49-F238E27FC236}">
                  <a16:creationId xmlns:a16="http://schemas.microsoft.com/office/drawing/2014/main" id="{628D78AC-ED74-A84B-EDCB-0D69812F4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2794" y="4070393"/>
              <a:ext cx="1400126" cy="1325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en-US" altLang="ko-KR" dirty="0"/>
              <a:t>Classification Method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C6A9FD9-630E-44B9-BED8-AFEA6C84A8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32562"/>
            <a:ext cx="10667999" cy="1158237"/>
          </a:xfrm>
        </p:spPr>
        <p:txBody>
          <a:bodyPr rtlCol="0"/>
          <a:lstStyle>
            <a:defPPr>
              <a:defRPr lang="ko-KR"/>
            </a:defPPr>
          </a:lstStyle>
          <a:p>
            <a:pPr lvl="0" rtl="0"/>
            <a:r>
              <a:rPr lang="en-US" altLang="ko-KR" dirty="0"/>
              <a:t>Multi-class vs. Multi-label</a:t>
            </a:r>
          </a:p>
          <a:p>
            <a:pPr rtl="0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7FD641-9709-4590-3797-2A2CA8AE160F}"/>
              </a:ext>
            </a:extLst>
          </p:cNvPr>
          <p:cNvGrpSpPr/>
          <p:nvPr/>
        </p:nvGrpSpPr>
        <p:grpSpPr>
          <a:xfrm>
            <a:off x="1337967" y="2281772"/>
            <a:ext cx="4114799" cy="2294455"/>
            <a:chOff x="1211180" y="537411"/>
            <a:chExt cx="4114799" cy="229445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D21570-5FA0-626E-D9F7-3DC87D9C07CB}"/>
                </a:ext>
              </a:extLst>
            </p:cNvPr>
            <p:cNvSpPr/>
            <p:nvPr/>
          </p:nvSpPr>
          <p:spPr>
            <a:xfrm>
              <a:off x="1211180" y="537411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Training Model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B312EEF-236C-A701-3C5B-E3E3D3E599D8}"/>
                </a:ext>
              </a:extLst>
            </p:cNvPr>
            <p:cNvSpPr/>
            <p:nvPr/>
          </p:nvSpPr>
          <p:spPr>
            <a:xfrm>
              <a:off x="1211180" y="1187116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Training Model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621FF1F-0BD5-DADE-8121-C6AC800F20DE}"/>
                </a:ext>
              </a:extLst>
            </p:cNvPr>
            <p:cNvSpPr/>
            <p:nvPr/>
          </p:nvSpPr>
          <p:spPr>
            <a:xfrm>
              <a:off x="1211180" y="1836821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Training Model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9E063BA-A760-0BAC-4FB9-FC868AE8CF96}"/>
                </a:ext>
              </a:extLst>
            </p:cNvPr>
            <p:cNvSpPr/>
            <p:nvPr/>
          </p:nvSpPr>
          <p:spPr>
            <a:xfrm>
              <a:off x="1211180" y="2486526"/>
              <a:ext cx="2481763" cy="3453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Training Model</a:t>
              </a:r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46A954-DF77-573B-1BF6-5D032D2AADB1}"/>
                </a:ext>
              </a:extLst>
            </p:cNvPr>
            <p:cNvSpPr/>
            <p:nvPr/>
          </p:nvSpPr>
          <p:spPr>
            <a:xfrm>
              <a:off x="4275221" y="537411"/>
              <a:ext cx="1050758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Piano [Y/N]</a:t>
              </a:r>
              <a:endParaRPr lang="ko-KR" altLang="en-US" sz="14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C22CEFD-5B78-73ED-4E04-2E98A2C7A4C0}"/>
                </a:ext>
              </a:extLst>
            </p:cNvPr>
            <p:cNvSpPr/>
            <p:nvPr/>
          </p:nvSpPr>
          <p:spPr>
            <a:xfrm>
              <a:off x="4275221" y="1187116"/>
              <a:ext cx="1050757" cy="3453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Cello [Y/N]</a:t>
              </a:r>
              <a:endParaRPr lang="ko-KR" altLang="en-US" sz="14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B063CB2-7FBB-E2C2-2126-9B5ED6258774}"/>
                </a:ext>
              </a:extLst>
            </p:cNvPr>
            <p:cNvSpPr/>
            <p:nvPr/>
          </p:nvSpPr>
          <p:spPr>
            <a:xfrm>
              <a:off x="4275221" y="1836821"/>
              <a:ext cx="1050757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Violin [Y/N]</a:t>
              </a:r>
              <a:endParaRPr lang="ko-KR" altLang="en-US" sz="14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BE4E1E-AF4C-34AB-2E1A-7D4F430ED118}"/>
                </a:ext>
              </a:extLst>
            </p:cNvPr>
            <p:cNvSpPr/>
            <p:nvPr/>
          </p:nvSpPr>
          <p:spPr>
            <a:xfrm>
              <a:off x="4275222" y="2486526"/>
              <a:ext cx="1050756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Flute [Y/N]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A7025FD-027C-2772-1132-2367920EC7B7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>
              <a:off x="3692943" y="710081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4E1281A-B29A-1209-1424-452E36DE756F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1359786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CFDC277C-CED0-1350-CE2A-293805983708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198542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96BFF56-8948-C360-33C6-ED9FE21CDB52}"/>
                </a:ext>
              </a:extLst>
            </p:cNvPr>
            <p:cNvCxnSpPr>
              <a:cxnSpLocks/>
            </p:cNvCxnSpPr>
            <p:nvPr/>
          </p:nvCxnSpPr>
          <p:spPr>
            <a:xfrm>
              <a:off x="3692943" y="266721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D5FE14-2FE0-E3DD-93CA-C34B27C3FD34}"/>
              </a:ext>
            </a:extLst>
          </p:cNvPr>
          <p:cNvGrpSpPr/>
          <p:nvPr/>
        </p:nvGrpSpPr>
        <p:grpSpPr>
          <a:xfrm>
            <a:off x="6761499" y="2313228"/>
            <a:ext cx="4110038" cy="2294456"/>
            <a:chOff x="6517857" y="537410"/>
            <a:chExt cx="4110038" cy="229445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61CE2BD-BD54-0AF5-146C-91489100AE4F}"/>
                </a:ext>
              </a:extLst>
            </p:cNvPr>
            <p:cNvSpPr/>
            <p:nvPr/>
          </p:nvSpPr>
          <p:spPr>
            <a:xfrm>
              <a:off x="6517857" y="537410"/>
              <a:ext cx="2481763" cy="22944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Training Model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85E019-335B-DAD7-E4AD-C1D9F3DACF32}"/>
                </a:ext>
              </a:extLst>
            </p:cNvPr>
            <p:cNvSpPr/>
            <p:nvPr/>
          </p:nvSpPr>
          <p:spPr>
            <a:xfrm>
              <a:off x="9577137" y="537411"/>
              <a:ext cx="1050758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Piano [Y/N]</a:t>
              </a:r>
              <a:endParaRPr lang="ko-KR" altLang="en-US" sz="14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AB46447-D6DB-A336-92A3-158C96399E62}"/>
                </a:ext>
              </a:extLst>
            </p:cNvPr>
            <p:cNvSpPr/>
            <p:nvPr/>
          </p:nvSpPr>
          <p:spPr>
            <a:xfrm>
              <a:off x="9577137" y="1187116"/>
              <a:ext cx="1050757" cy="34533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Cello [Y/N]</a:t>
              </a:r>
              <a:endParaRPr lang="ko-KR" altLang="en-US" sz="1400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227C2DD-45FF-0B7C-C600-8EB7A79FF6A5}"/>
                </a:ext>
              </a:extLst>
            </p:cNvPr>
            <p:cNvSpPr/>
            <p:nvPr/>
          </p:nvSpPr>
          <p:spPr>
            <a:xfrm>
              <a:off x="9577137" y="1836821"/>
              <a:ext cx="1050757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Violin [Y/N]</a:t>
              </a:r>
              <a:endParaRPr lang="ko-KR" altLang="en-US" sz="1400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33726A3-2C98-AB03-D5E8-FEA218EFCD82}"/>
                </a:ext>
              </a:extLst>
            </p:cNvPr>
            <p:cNvSpPr/>
            <p:nvPr/>
          </p:nvSpPr>
          <p:spPr>
            <a:xfrm>
              <a:off x="9577138" y="2486526"/>
              <a:ext cx="1050756" cy="34534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Flute [Y/N]</a:t>
              </a:r>
              <a:endParaRPr lang="ko-KR" altLang="en-US" sz="14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F8F0D5F2-5427-8B4A-1C53-923A3C6F896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8994859" y="710081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74B594C-F875-1CE7-A589-473EA31AE153}"/>
                </a:ext>
              </a:extLst>
            </p:cNvPr>
            <p:cNvCxnSpPr>
              <a:cxnSpLocks/>
            </p:cNvCxnSpPr>
            <p:nvPr/>
          </p:nvCxnSpPr>
          <p:spPr>
            <a:xfrm>
              <a:off x="8994859" y="1359786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24F35D3-72B7-70C0-3F5C-14B9C1A9EA00}"/>
                </a:ext>
              </a:extLst>
            </p:cNvPr>
            <p:cNvCxnSpPr>
              <a:cxnSpLocks/>
            </p:cNvCxnSpPr>
            <p:nvPr/>
          </p:nvCxnSpPr>
          <p:spPr>
            <a:xfrm>
              <a:off x="8994859" y="198542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17CD7B41-D8AC-90D8-4C46-FD1B79B0988E}"/>
                </a:ext>
              </a:extLst>
            </p:cNvPr>
            <p:cNvCxnSpPr>
              <a:cxnSpLocks/>
            </p:cNvCxnSpPr>
            <p:nvPr/>
          </p:nvCxnSpPr>
          <p:spPr>
            <a:xfrm>
              <a:off x="8994859" y="2667218"/>
              <a:ext cx="5822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652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1223"/>
            <a:ext cx="9141397" cy="615553"/>
          </a:xfrm>
        </p:spPr>
        <p:txBody>
          <a:bodyPr rtlCol="0"/>
          <a:lstStyle>
            <a:defPPr>
              <a:defRPr lang="ko-KR"/>
            </a:defPPr>
          </a:lstStyle>
          <a:p>
            <a:pPr rtl="0"/>
            <a:r>
              <a:rPr lang="ko-KR" altLang="en-US" dirty="0"/>
              <a:t>진행상황 개요</a:t>
            </a:r>
          </a:p>
        </p:txBody>
      </p:sp>
    </p:spTree>
    <p:extLst>
      <p:ext uri="{BB962C8B-B14F-4D97-AF65-F5344CB8AC3E}">
        <p14:creationId xmlns:p14="http://schemas.microsoft.com/office/powerpoint/2010/main" val="11037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5D7F2C88-8845-35A7-2DE8-210C82491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705369"/>
              </p:ext>
            </p:extLst>
          </p:nvPr>
        </p:nvGraphicFramePr>
        <p:xfrm>
          <a:off x="1084045" y="1632475"/>
          <a:ext cx="2540000" cy="337452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41778417"/>
                    </a:ext>
                  </a:extLst>
                </a:gridCol>
              </a:tblGrid>
              <a:tr h="25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dataset.py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22954"/>
                  </a:ext>
                </a:extLst>
              </a:tr>
              <a:tr h="3203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d_extract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re_extract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=False, audio_len=10): 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37108"/>
                  </a:ext>
                </a:extLst>
              </a:tr>
              <a:tr h="448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-metadata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읽고 </a:t>
                      </a:r>
                      <a:r>
                        <a:rPr lang="en-US" altLang="ko-KR" sz="1100" i="1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audio_len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단위로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wav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추출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50244"/>
                  </a:ext>
                </a:extLst>
              </a:tr>
              <a:tr h="448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+d_create_df(audio_len=10):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24959"/>
                  </a:ext>
                </a:extLst>
              </a:tr>
              <a:tr h="576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-metadata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읽고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train/</a:t>
                      </a:r>
                      <a:r>
                        <a:rPr lang="en-US" altLang="ko-KR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data+label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분류 후 데이터 프레임 생성 및 </a:t>
                      </a:r>
                      <a:r>
                        <a:rPr lang="en-US" altLang="ko-KR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csv+pkl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파일로 저장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33408"/>
                  </a:ext>
                </a:extLst>
              </a:tr>
              <a:tr h="320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+d_create_npy(root, purpose):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88520"/>
                  </a:ext>
                </a:extLst>
              </a:tr>
              <a:tr h="4528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프레임을 읽고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train/</a:t>
                      </a:r>
                      <a:r>
                        <a:rPr lang="en-US" altLang="ko-KR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/test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wav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전처리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특성추출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 </a:t>
                      </a:r>
                      <a:r>
                        <a:rPr lang="en-US" altLang="ko-KR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npy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파일로 저장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5923"/>
                  </a:ext>
                </a:extLst>
              </a:tr>
            </a:tbl>
          </a:graphicData>
        </a:graphic>
      </p:graphicFrame>
      <p:sp>
        <p:nvSpPr>
          <p:cNvPr id="15" name="제목 14">
            <a:extLst>
              <a:ext uri="{FF2B5EF4-FFF2-40B4-BE49-F238E27FC236}">
                <a16:creationId xmlns:a16="http://schemas.microsoft.com/office/drawing/2014/main" id="{71B48047-2BD2-0618-A918-C6E1FA8B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1682"/>
            <a:ext cx="10591800" cy="646332"/>
          </a:xfrm>
        </p:spPr>
        <p:txBody>
          <a:bodyPr/>
          <a:lstStyle/>
          <a:p>
            <a:pPr algn="ctr"/>
            <a:r>
              <a:rPr lang="ko-KR" altLang="en-US" dirty="0"/>
              <a:t>코드 파일 개요</a:t>
            </a:r>
          </a:p>
        </p:txBody>
      </p:sp>
      <p:graphicFrame>
        <p:nvGraphicFramePr>
          <p:cNvPr id="16" name="표 13">
            <a:extLst>
              <a:ext uri="{FF2B5EF4-FFF2-40B4-BE49-F238E27FC236}">
                <a16:creationId xmlns:a16="http://schemas.microsoft.com/office/drawing/2014/main" id="{BE9C5612-79E3-37DA-C5CD-D4C05381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408610"/>
              </p:ext>
            </p:extLst>
          </p:nvPr>
        </p:nvGraphicFramePr>
        <p:xfrm>
          <a:off x="7392564" y="1224238"/>
          <a:ext cx="2540000" cy="419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41778417"/>
                    </a:ext>
                  </a:extLst>
                </a:gridCol>
              </a:tblGrid>
              <a:tr h="117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feature.py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22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f_stft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):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37108"/>
                  </a:ext>
                </a:extLst>
              </a:tr>
              <a:tr h="144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i="1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100" i="1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STFT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50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f_mel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):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24959"/>
                  </a:ext>
                </a:extLst>
              </a:tr>
              <a:tr h="1909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i="1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100" i="1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</a:t>
                      </a:r>
                      <a:r>
                        <a:rPr lang="en-US" altLang="ko-KR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mel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-spectrogram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변환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33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f_mfcc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):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88520"/>
                  </a:ext>
                </a:extLst>
              </a:tr>
              <a:tr h="1909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i="1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100" i="1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MFCC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5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f_cqt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): 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826728"/>
                  </a:ext>
                </a:extLst>
              </a:tr>
              <a:tr h="1455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i="1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100" i="1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constant-q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169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compare_features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): 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916708"/>
                  </a:ext>
                </a:extLst>
              </a:tr>
              <a:tr h="1455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i="1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100" i="1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파일의 네 가지 특성 추출 법을 비교하여 시각적으로 보여줌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127187"/>
                  </a:ext>
                </a:extLst>
              </a:tr>
              <a:tr h="1455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show_cqt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): 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9923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altLang="ko-KR" sz="1100" i="1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file_name</a:t>
                      </a:r>
                      <a:r>
                        <a:rPr lang="en-US" altLang="ko-KR" sz="1100" i="1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constant-q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변환 후 시각적으로 보여줌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520736"/>
                  </a:ext>
                </a:extLst>
              </a:tr>
            </a:tbl>
          </a:graphicData>
        </a:graphic>
      </p:graphicFrame>
      <p:graphicFrame>
        <p:nvGraphicFramePr>
          <p:cNvPr id="17" name="표 13">
            <a:extLst>
              <a:ext uri="{FF2B5EF4-FFF2-40B4-BE49-F238E27FC236}">
                <a16:creationId xmlns:a16="http://schemas.microsoft.com/office/drawing/2014/main" id="{6A231D66-918E-29E5-00A4-3AE69AB71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953233"/>
              </p:ext>
            </p:extLst>
          </p:nvPr>
        </p:nvGraphicFramePr>
        <p:xfrm>
          <a:off x="4036969" y="1887039"/>
          <a:ext cx="2540000" cy="2865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41778417"/>
                    </a:ext>
                  </a:extLst>
                </a:gridCol>
              </a:tblGrid>
              <a:tr h="25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maestraDataset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22954"/>
                  </a:ext>
                </a:extLst>
              </a:tr>
              <a:tr h="3203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+__</a:t>
                      </a:r>
                      <a:r>
                        <a:rPr lang="en-US" altLang="ko-KR" sz="1200" b="1" dirty="0" err="1"/>
                        <a:t>init</a:t>
                      </a:r>
                      <a:r>
                        <a:rPr lang="en-US" altLang="ko-KR" sz="1200" b="1" dirty="0"/>
                        <a:t>__(root, purpose=‘train’, transform=none): void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37108"/>
                  </a:ext>
                </a:extLst>
              </a:tr>
              <a:tr h="448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커스텀 데이터셋 인스턴스 생성 시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train/</a:t>
                      </a:r>
                      <a:r>
                        <a:rPr lang="en-US" altLang="ko-KR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val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/test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여부에 따라 파일명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라벨 목록을 리스트에 할당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50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+__</a:t>
                      </a:r>
                      <a:r>
                        <a:rPr lang="en-US" altLang="ko-KR" sz="1200" b="1" dirty="0" err="1"/>
                        <a:t>len</a:t>
                      </a:r>
                      <a:r>
                        <a:rPr lang="en-US" altLang="ko-KR" sz="1200" b="1" dirty="0"/>
                        <a:t>__(): int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24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커스텀 데이터셋 크기 반환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33408"/>
                  </a:ext>
                </a:extLst>
              </a:tr>
              <a:tr h="3203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+__</a:t>
                      </a:r>
                      <a:r>
                        <a:rPr lang="en-US" altLang="ko-KR" sz="1200" b="1" dirty="0" err="1"/>
                        <a:t>getitem</a:t>
                      </a:r>
                      <a:r>
                        <a:rPr lang="en-US" altLang="ko-KR" sz="1200" b="1" dirty="0"/>
                        <a:t>__(</a:t>
                      </a:r>
                      <a:r>
                        <a:rPr lang="en-US" altLang="ko-KR" sz="1200" b="1" dirty="0" err="1"/>
                        <a:t>idx</a:t>
                      </a:r>
                      <a:r>
                        <a:rPr lang="en-US" altLang="ko-KR" sz="1200" b="1" dirty="0"/>
                        <a:t>): </a:t>
                      </a:r>
                      <a:r>
                        <a:rPr lang="en-US" altLang="ko-KR" sz="1200" b="1" dirty="0" err="1"/>
                        <a:t>numpy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88520"/>
                  </a:ext>
                </a:extLst>
              </a:tr>
              <a:tr h="4528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커스텀 데이터셋 데이터 호출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인덱스에 따라 파일명에 해당하는 </a:t>
                      </a:r>
                      <a:r>
                        <a:rPr lang="en-US" altLang="ko-KR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npy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파일을 </a:t>
                      </a:r>
                      <a:r>
                        <a:rPr lang="ko-KR" altLang="en-US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텐서로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 할당하고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label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과 함께 반환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5923"/>
                  </a:ext>
                </a:extLst>
              </a:tr>
            </a:tbl>
          </a:graphicData>
        </a:graphic>
      </p:graphicFrame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8E4626C-8D3C-24A6-30DC-1A6E76B66ADD}"/>
              </a:ext>
            </a:extLst>
          </p:cNvPr>
          <p:cNvCxnSpPr>
            <a:cxnSpLocks/>
            <a:stCxn id="17" idx="2"/>
            <a:endCxn id="13" idx="2"/>
          </p:cNvCxnSpPr>
          <p:nvPr/>
        </p:nvCxnSpPr>
        <p:spPr>
          <a:xfrm rot="5400000">
            <a:off x="3703225" y="3403257"/>
            <a:ext cx="254564" cy="2952924"/>
          </a:xfrm>
          <a:prstGeom prst="bentConnector3">
            <a:avLst>
              <a:gd name="adj1" fmla="val 301846"/>
            </a:avLst>
          </a:prstGeom>
          <a:ln w="381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03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5D7F2C88-8845-35A7-2DE8-210C82491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697315"/>
              </p:ext>
            </p:extLst>
          </p:nvPr>
        </p:nvGraphicFramePr>
        <p:xfrm>
          <a:off x="1373466" y="1273543"/>
          <a:ext cx="2540000" cy="43109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41778417"/>
                    </a:ext>
                  </a:extLst>
                </a:gridCol>
              </a:tblGrid>
              <a:tr h="3007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augmentation.py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22954"/>
                  </a:ext>
                </a:extLst>
              </a:tr>
              <a:tr h="2255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plot_time_series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(data): 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37108"/>
                  </a:ext>
                </a:extLst>
              </a:tr>
              <a:tr h="217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원본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wav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파형 출력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50244"/>
                  </a:ext>
                </a:extLst>
              </a:tr>
              <a:tr h="4834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a_white_noise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(data,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=22050,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noise_rate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=0.005):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24959"/>
                  </a:ext>
                </a:extLst>
              </a:tr>
              <a:tr h="2130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잡음을 추가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33408"/>
                  </a:ext>
                </a:extLst>
              </a:tr>
              <a:tr h="3759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a_shift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(data,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=22050,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roll_rate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=0.1):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88520"/>
                  </a:ext>
                </a:extLst>
              </a:tr>
              <a:tr h="2130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쪼개어 순서를 바꿈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325923"/>
                  </a:ext>
                </a:extLst>
              </a:tr>
              <a:tr h="350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a_stretch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(data, 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=22050, rate=0.8): 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467519"/>
                  </a:ext>
                </a:extLst>
              </a:tr>
              <a:tr h="219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데이터를 늘임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444600"/>
                  </a:ext>
                </a:extLst>
              </a:tr>
              <a:tr h="3509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a_reverse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(data, 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=22050): 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453814"/>
                  </a:ext>
                </a:extLst>
              </a:tr>
              <a:tr h="219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거꾸로 재생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735347"/>
                  </a:ext>
                </a:extLst>
              </a:tr>
              <a:tr h="3222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a_minus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(data, 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sr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=22050): </a:t>
                      </a:r>
                      <a:r>
                        <a:rPr lang="en-US" altLang="ko-KR" sz="11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numpy</a:t>
                      </a:r>
                      <a:endParaRPr lang="en-US" altLang="ko-KR" sz="11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447463"/>
                  </a:ext>
                </a:extLst>
              </a:tr>
              <a:tr h="219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위상을 뒤집음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822542"/>
                  </a:ext>
                </a:extLst>
              </a:tr>
            </a:tbl>
          </a:graphicData>
        </a:graphic>
      </p:graphicFrame>
      <p:sp>
        <p:nvSpPr>
          <p:cNvPr id="15" name="제목 14">
            <a:extLst>
              <a:ext uri="{FF2B5EF4-FFF2-40B4-BE49-F238E27FC236}">
                <a16:creationId xmlns:a16="http://schemas.microsoft.com/office/drawing/2014/main" id="{71B48047-2BD2-0618-A918-C6E1FA8BA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1682"/>
            <a:ext cx="10591800" cy="646332"/>
          </a:xfrm>
        </p:spPr>
        <p:txBody>
          <a:bodyPr/>
          <a:lstStyle/>
          <a:p>
            <a:pPr algn="ctr"/>
            <a:r>
              <a:rPr lang="ko-KR" altLang="en-US" dirty="0"/>
              <a:t>코드 파일 개요</a:t>
            </a:r>
          </a:p>
        </p:txBody>
      </p:sp>
      <p:graphicFrame>
        <p:nvGraphicFramePr>
          <p:cNvPr id="16" name="표 13">
            <a:extLst>
              <a:ext uri="{FF2B5EF4-FFF2-40B4-BE49-F238E27FC236}">
                <a16:creationId xmlns:a16="http://schemas.microsoft.com/office/drawing/2014/main" id="{BE9C5612-79E3-37DA-C5CD-D4C05381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809871"/>
              </p:ext>
            </p:extLst>
          </p:nvPr>
        </p:nvGraphicFramePr>
        <p:xfrm>
          <a:off x="4388374" y="2452730"/>
          <a:ext cx="3020969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0969">
                  <a:extLst>
                    <a:ext uri="{9D8B030D-6E8A-4147-A177-3AD203B41FA5}">
                      <a16:colId xmlns:a16="http://schemas.microsoft.com/office/drawing/2014/main" val="741778417"/>
                    </a:ext>
                  </a:extLst>
                </a:gridCol>
              </a:tblGrid>
              <a:tr h="1175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MAESTRA(model.py)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22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+__</a:t>
                      </a:r>
                      <a:r>
                        <a:rPr lang="en-US" altLang="ko-KR" sz="1200" b="1" dirty="0" err="1"/>
                        <a:t>init</a:t>
                      </a:r>
                      <a:r>
                        <a:rPr lang="en-US" altLang="ko-KR" sz="1200" b="1" dirty="0"/>
                        <a:t>__(): void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37108"/>
                  </a:ext>
                </a:extLst>
              </a:tr>
              <a:tr h="1440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모델 인스턴스 생성 시 모델의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layer 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구조 정의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50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+forward(x): tensor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924959"/>
                  </a:ext>
                </a:extLst>
              </a:tr>
              <a:tr h="1909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모델 학습 시 진행될 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</a:rPr>
                        <a:t>data propagation flow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733408"/>
                  </a:ext>
                </a:extLst>
              </a:tr>
            </a:tbl>
          </a:graphicData>
        </a:graphic>
      </p:graphicFrame>
      <p:graphicFrame>
        <p:nvGraphicFramePr>
          <p:cNvPr id="28" name="표 13">
            <a:extLst>
              <a:ext uri="{FF2B5EF4-FFF2-40B4-BE49-F238E27FC236}">
                <a16:creationId xmlns:a16="http://schemas.microsoft.com/office/drawing/2014/main" id="{4155371A-ACD0-29DF-8315-E9ADE916A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967224"/>
              </p:ext>
            </p:extLst>
          </p:nvPr>
        </p:nvGraphicFramePr>
        <p:xfrm>
          <a:off x="7778459" y="1555105"/>
          <a:ext cx="2540000" cy="16371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41778417"/>
                    </a:ext>
                  </a:extLst>
                </a:gridCol>
              </a:tblGrid>
              <a:tr h="25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train.py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22954"/>
                  </a:ext>
                </a:extLst>
              </a:tr>
              <a:tr h="3203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t_train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(instrument, model,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dataloader_dict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criterion, optimizer,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num_epoch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device): 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37108"/>
                  </a:ext>
                </a:extLst>
              </a:tr>
              <a:tr h="448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 및 검증 진행 후 결과 출력 및 </a:t>
                      </a:r>
                      <a:r>
                        <a:rPr lang="en-US" altLang="ko-KR" sz="1100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pt+pth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파일로 저장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50244"/>
                  </a:ext>
                </a:extLst>
              </a:tr>
            </a:tbl>
          </a:graphicData>
        </a:graphic>
      </p:graphicFrame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195E1D3B-1E3C-3260-F1A7-C38221AF7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484823"/>
              </p:ext>
            </p:extLst>
          </p:nvPr>
        </p:nvGraphicFramePr>
        <p:xfrm>
          <a:off x="7778459" y="3779362"/>
          <a:ext cx="2540000" cy="1600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741778417"/>
                    </a:ext>
                  </a:extLst>
                </a:gridCol>
              </a:tblGrid>
              <a:tr h="25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sound.py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22954"/>
                  </a:ext>
                </a:extLst>
              </a:tr>
              <a:tr h="3203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s_split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input_path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output_path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audio_id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length=60,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start_t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=0, </a:t>
                      </a:r>
                      <a:r>
                        <a:rPr lang="en-US" altLang="ko-KR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end_t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=None): 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37108"/>
                  </a:ext>
                </a:extLst>
              </a:tr>
              <a:tr h="448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-wav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</a:t>
                      </a:r>
                      <a:r>
                        <a:rPr lang="en-US" altLang="ko-KR" sz="1100" i="1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start_t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초부터 </a:t>
                      </a:r>
                      <a:r>
                        <a:rPr lang="en-US" altLang="ko-KR" sz="1100" i="1" dirty="0" err="1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end_t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초까지 사이를 </a:t>
                      </a:r>
                      <a:r>
                        <a:rPr lang="en-US" altLang="ko-KR" sz="1100" i="1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length</a:t>
                      </a:r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단위로 분할 후 저장</a:t>
                      </a:r>
                      <a:endParaRPr lang="en-US" altLang="ko-KR" sz="1100" dirty="0">
                        <a:solidFill>
                          <a:schemeClr val="bg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35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285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128911-BDB0-439A-9E9C-464507176C14}"/>
              </a:ext>
            </a:extLst>
          </p:cNvPr>
          <p:cNvSpPr/>
          <p:nvPr/>
        </p:nvSpPr>
        <p:spPr>
          <a:xfrm>
            <a:off x="5387829" y="2650923"/>
            <a:ext cx="1416342" cy="4530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main.py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10A7F6-8259-149D-81D5-150B3A704BAA}"/>
              </a:ext>
            </a:extLst>
          </p:cNvPr>
          <p:cNvSpPr/>
          <p:nvPr/>
        </p:nvSpPr>
        <p:spPr>
          <a:xfrm>
            <a:off x="2803321" y="1879136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d_extract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F6C72-5692-7EDE-CF7C-6CCC735C17EC}"/>
              </a:ext>
            </a:extLst>
          </p:cNvPr>
          <p:cNvSpPr/>
          <p:nvPr/>
        </p:nvSpPr>
        <p:spPr>
          <a:xfrm>
            <a:off x="2803321" y="2650923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d_create_df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846333-C15D-F083-8A89-444C7ADAF525}"/>
              </a:ext>
            </a:extLst>
          </p:cNvPr>
          <p:cNvSpPr/>
          <p:nvPr/>
        </p:nvSpPr>
        <p:spPr>
          <a:xfrm>
            <a:off x="2803321" y="3422710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d_create_npy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7B5E88-A81D-2E64-7D0B-8C53B9809577}"/>
              </a:ext>
            </a:extLst>
          </p:cNvPr>
          <p:cNvSpPr/>
          <p:nvPr/>
        </p:nvSpPr>
        <p:spPr>
          <a:xfrm>
            <a:off x="2803320" y="4861538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f_cqt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3A6C9BA-8BE0-530C-3D36-5451A099C6F1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rot="10800000">
            <a:off x="4446165" y="2105639"/>
            <a:ext cx="941664" cy="77178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EF7ED66-2F37-8DD2-0D03-B39EF040FB6C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rot="10800000">
            <a:off x="4446165" y="2877425"/>
            <a:ext cx="941664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B8BD0B5-BE3D-0387-951C-0423410426F8}"/>
              </a:ext>
            </a:extLst>
          </p:cNvPr>
          <p:cNvCxnSpPr>
            <a:cxnSpLocks/>
            <a:stCxn id="5" idx="1"/>
            <a:endCxn id="8" idx="3"/>
          </p:cNvCxnSpPr>
          <p:nvPr/>
        </p:nvCxnSpPr>
        <p:spPr>
          <a:xfrm rot="10800000" flipV="1">
            <a:off x="4446165" y="2877424"/>
            <a:ext cx="941664" cy="771787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3E700E1-757B-76FF-B597-472C5D8F73F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3131831" y="4368626"/>
            <a:ext cx="985824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6030B0-9059-DC1A-3E59-36D9393EE57E}"/>
              </a:ext>
            </a:extLst>
          </p:cNvPr>
          <p:cNvSpPr/>
          <p:nvPr/>
        </p:nvSpPr>
        <p:spPr>
          <a:xfrm>
            <a:off x="565557" y="1883130"/>
            <a:ext cx="1642844" cy="453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metadata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52964317-1B8B-3C76-6FAB-B58726CBB20C}"/>
              </a:ext>
            </a:extLst>
          </p:cNvPr>
          <p:cNvCxnSpPr>
            <a:cxnSpLocks/>
            <a:stCxn id="6" idx="1"/>
            <a:endCxn id="43" idx="3"/>
          </p:cNvCxnSpPr>
          <p:nvPr/>
        </p:nvCxnSpPr>
        <p:spPr>
          <a:xfrm rot="10800000" flipV="1">
            <a:off x="2208401" y="2105638"/>
            <a:ext cx="594920" cy="399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E23389D4-A973-DE58-E905-148DE1A070E3}"/>
              </a:ext>
            </a:extLst>
          </p:cNvPr>
          <p:cNvCxnSpPr>
            <a:cxnSpLocks/>
            <a:stCxn id="7" idx="1"/>
            <a:endCxn id="43" idx="3"/>
          </p:cNvCxnSpPr>
          <p:nvPr/>
        </p:nvCxnSpPr>
        <p:spPr>
          <a:xfrm rot="10800000">
            <a:off x="2208401" y="2109633"/>
            <a:ext cx="594920" cy="767793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1F93FF5-BC83-894B-C362-AFC2A64FF258}"/>
              </a:ext>
            </a:extLst>
          </p:cNvPr>
          <p:cNvSpPr/>
          <p:nvPr/>
        </p:nvSpPr>
        <p:spPr>
          <a:xfrm>
            <a:off x="2803320" y="701449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s_split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F021368E-7F96-D426-9ABB-BF36A3960FD7}"/>
              </a:ext>
            </a:extLst>
          </p:cNvPr>
          <p:cNvCxnSpPr>
            <a:cxnSpLocks/>
            <a:stCxn id="6" idx="0"/>
            <a:endCxn id="61" idx="2"/>
          </p:cNvCxnSpPr>
          <p:nvPr/>
        </p:nvCxnSpPr>
        <p:spPr>
          <a:xfrm rot="16200000" flipV="1">
            <a:off x="3262402" y="1516794"/>
            <a:ext cx="724683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86A3352D-0C6E-6C6A-7C42-BDBE94A49E66}"/>
              </a:ext>
            </a:extLst>
          </p:cNvPr>
          <p:cNvSpPr/>
          <p:nvPr/>
        </p:nvSpPr>
        <p:spPr>
          <a:xfrm>
            <a:off x="7383710" y="2650922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F69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t_train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8194A796-D5A8-FF15-28FF-7D572CEED16F}"/>
              </a:ext>
            </a:extLst>
          </p:cNvPr>
          <p:cNvCxnSpPr>
            <a:cxnSpLocks/>
            <a:stCxn id="5" idx="3"/>
            <a:endCxn id="106" idx="1"/>
          </p:cNvCxnSpPr>
          <p:nvPr/>
        </p:nvCxnSpPr>
        <p:spPr>
          <a:xfrm flipV="1">
            <a:off x="6804171" y="2877424"/>
            <a:ext cx="57953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8D944484-F643-9CD0-195E-F962E28987B8}"/>
              </a:ext>
            </a:extLst>
          </p:cNvPr>
          <p:cNvCxnSpPr>
            <a:cxnSpLocks/>
            <a:stCxn id="5" idx="0"/>
            <a:endCxn id="173" idx="1"/>
          </p:cNvCxnSpPr>
          <p:nvPr/>
        </p:nvCxnSpPr>
        <p:spPr>
          <a:xfrm rot="5400000" flipH="1" flipV="1">
            <a:off x="5822628" y="1090583"/>
            <a:ext cx="1833712" cy="1286968"/>
          </a:xfrm>
          <a:prstGeom prst="bentConnector2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DB142FB2-F6B8-9FF9-F8B0-E8860AFB09EA}"/>
              </a:ext>
            </a:extLst>
          </p:cNvPr>
          <p:cNvCxnSpPr>
            <a:cxnSpLocks/>
            <a:endCxn id="106" idx="0"/>
          </p:cNvCxnSpPr>
          <p:nvPr/>
        </p:nvCxnSpPr>
        <p:spPr>
          <a:xfrm rot="5400000">
            <a:off x="7641457" y="2087246"/>
            <a:ext cx="1127352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E94D1DBD-0CAC-8AE7-A747-9DC798C0C2BA}"/>
              </a:ext>
            </a:extLst>
          </p:cNvPr>
          <p:cNvSpPr/>
          <p:nvPr/>
        </p:nvSpPr>
        <p:spPr>
          <a:xfrm>
            <a:off x="7278850" y="4687504"/>
            <a:ext cx="1852566" cy="453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rgbClr val="297C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maestraDataset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C5DBE5B9-3A75-DFC8-854C-6B64F7366843}"/>
              </a:ext>
            </a:extLst>
          </p:cNvPr>
          <p:cNvCxnSpPr>
            <a:cxnSpLocks/>
            <a:stCxn id="5" idx="2"/>
            <a:endCxn id="127" idx="1"/>
          </p:cNvCxnSpPr>
          <p:nvPr/>
        </p:nvCxnSpPr>
        <p:spPr>
          <a:xfrm rot="16200000" flipH="1">
            <a:off x="5782386" y="3417541"/>
            <a:ext cx="1810079" cy="1182850"/>
          </a:xfrm>
          <a:prstGeom prst="bentConnector2">
            <a:avLst/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130A7580-07EB-C039-0A1E-F3EB1249973D}"/>
              </a:ext>
            </a:extLst>
          </p:cNvPr>
          <p:cNvCxnSpPr>
            <a:cxnSpLocks/>
            <a:stCxn id="127" idx="0"/>
            <a:endCxn id="106" idx="2"/>
          </p:cNvCxnSpPr>
          <p:nvPr/>
        </p:nvCxnSpPr>
        <p:spPr>
          <a:xfrm rot="16200000" flipV="1">
            <a:off x="7413344" y="3895714"/>
            <a:ext cx="1583578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39722A6-412D-4BDB-25F7-C0A8A35BDFC8}"/>
              </a:ext>
            </a:extLst>
          </p:cNvPr>
          <p:cNvSpPr/>
          <p:nvPr/>
        </p:nvSpPr>
        <p:spPr>
          <a:xfrm>
            <a:off x="10057698" y="2770373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a_white_noise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9C78E00C-F208-94E5-DB46-7CC785CC2829}"/>
              </a:ext>
            </a:extLst>
          </p:cNvPr>
          <p:cNvSpPr/>
          <p:nvPr/>
        </p:nvSpPr>
        <p:spPr>
          <a:xfrm>
            <a:off x="10057698" y="3223377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a_shift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80C185FC-1F74-9C2B-DB2F-AC6579ACADE0}"/>
              </a:ext>
            </a:extLst>
          </p:cNvPr>
          <p:cNvSpPr/>
          <p:nvPr/>
        </p:nvSpPr>
        <p:spPr>
          <a:xfrm>
            <a:off x="10057698" y="3676381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a_stretch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3DB8A0F2-6FBD-2882-CD0A-1B6846039DA8}"/>
              </a:ext>
            </a:extLst>
          </p:cNvPr>
          <p:cNvSpPr/>
          <p:nvPr/>
        </p:nvSpPr>
        <p:spPr>
          <a:xfrm>
            <a:off x="10057698" y="4129385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a_reverse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5F9BD51-342A-37DD-7502-772FEF000255}"/>
              </a:ext>
            </a:extLst>
          </p:cNvPr>
          <p:cNvSpPr/>
          <p:nvPr/>
        </p:nvSpPr>
        <p:spPr>
          <a:xfrm>
            <a:off x="10057698" y="4582389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a_minus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9FFAF9DE-CEDD-16EB-C50E-4BEA1DB31EA7}"/>
              </a:ext>
            </a:extLst>
          </p:cNvPr>
          <p:cNvCxnSpPr>
            <a:cxnSpLocks/>
            <a:stCxn id="199" idx="3"/>
            <a:endCxn id="148" idx="1"/>
          </p:cNvCxnSpPr>
          <p:nvPr/>
        </p:nvCxnSpPr>
        <p:spPr>
          <a:xfrm>
            <a:off x="9025813" y="3902883"/>
            <a:ext cx="1031885" cy="12700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C7CE8363-4A54-C4B2-DE2B-3A980309E417}"/>
              </a:ext>
            </a:extLst>
          </p:cNvPr>
          <p:cNvCxnSpPr>
            <a:cxnSpLocks/>
            <a:stCxn id="199" idx="3"/>
            <a:endCxn id="147" idx="1"/>
          </p:cNvCxnSpPr>
          <p:nvPr/>
        </p:nvCxnSpPr>
        <p:spPr>
          <a:xfrm flipV="1">
            <a:off x="9025813" y="3449879"/>
            <a:ext cx="1031885" cy="45300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BA41B5F2-7972-6A79-4823-9F09BCD30CBF}"/>
              </a:ext>
            </a:extLst>
          </p:cNvPr>
          <p:cNvCxnSpPr>
            <a:cxnSpLocks/>
            <a:stCxn id="199" idx="3"/>
            <a:endCxn id="146" idx="1"/>
          </p:cNvCxnSpPr>
          <p:nvPr/>
        </p:nvCxnSpPr>
        <p:spPr>
          <a:xfrm flipV="1">
            <a:off x="9025813" y="2996875"/>
            <a:ext cx="1031885" cy="9060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연결선: 꺾임 161">
            <a:extLst>
              <a:ext uri="{FF2B5EF4-FFF2-40B4-BE49-F238E27FC236}">
                <a16:creationId xmlns:a16="http://schemas.microsoft.com/office/drawing/2014/main" id="{4808536F-2FEB-B4B0-0F39-FBA3E442EF05}"/>
              </a:ext>
            </a:extLst>
          </p:cNvPr>
          <p:cNvCxnSpPr>
            <a:cxnSpLocks/>
            <a:stCxn id="199" idx="3"/>
            <a:endCxn id="149" idx="1"/>
          </p:cNvCxnSpPr>
          <p:nvPr/>
        </p:nvCxnSpPr>
        <p:spPr>
          <a:xfrm>
            <a:off x="9025813" y="3902883"/>
            <a:ext cx="1031885" cy="45300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6ED43177-A2B0-6FB4-A090-137ECBBEBDFC}"/>
              </a:ext>
            </a:extLst>
          </p:cNvPr>
          <p:cNvCxnSpPr>
            <a:cxnSpLocks/>
            <a:stCxn id="199" idx="3"/>
            <a:endCxn id="150" idx="1"/>
          </p:cNvCxnSpPr>
          <p:nvPr/>
        </p:nvCxnSpPr>
        <p:spPr>
          <a:xfrm>
            <a:off x="9025813" y="3902883"/>
            <a:ext cx="1031885" cy="906008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316E17-86C9-D18F-8F02-E0DC40164A2C}"/>
              </a:ext>
            </a:extLst>
          </p:cNvPr>
          <p:cNvSpPr/>
          <p:nvPr/>
        </p:nvSpPr>
        <p:spPr>
          <a:xfrm>
            <a:off x="7382968" y="590709"/>
            <a:ext cx="1642844" cy="4530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 cap="flat" cmpd="sng" algn="ctr">
            <a:solidFill>
              <a:srgbClr val="005C6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MAESTRA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4" name="연결선: 꺾임 173">
            <a:extLst>
              <a:ext uri="{FF2B5EF4-FFF2-40B4-BE49-F238E27FC236}">
                <a16:creationId xmlns:a16="http://schemas.microsoft.com/office/drawing/2014/main" id="{34860DE7-BEFC-2E2A-595E-8E876D9FFF67}"/>
              </a:ext>
            </a:extLst>
          </p:cNvPr>
          <p:cNvCxnSpPr>
            <a:cxnSpLocks/>
            <a:stCxn id="173" idx="2"/>
            <a:endCxn id="106" idx="0"/>
          </p:cNvCxnSpPr>
          <p:nvPr/>
        </p:nvCxnSpPr>
        <p:spPr>
          <a:xfrm rot="16200000" flipH="1">
            <a:off x="7401157" y="1846946"/>
            <a:ext cx="1607209" cy="742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5423624-D7D2-3A8B-D811-9F802F2F4427}"/>
              </a:ext>
            </a:extLst>
          </p:cNvPr>
          <p:cNvSpPr/>
          <p:nvPr/>
        </p:nvSpPr>
        <p:spPr>
          <a:xfrm>
            <a:off x="7382969" y="1537444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005C6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forward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3264B576-27A5-2873-8756-C34541AA2FCB}"/>
              </a:ext>
            </a:extLst>
          </p:cNvPr>
          <p:cNvSpPr/>
          <p:nvPr/>
        </p:nvSpPr>
        <p:spPr>
          <a:xfrm>
            <a:off x="7382969" y="3676381"/>
            <a:ext cx="1642844" cy="453004"/>
          </a:xfrm>
          <a:prstGeom prst="rect">
            <a:avLst/>
          </a:prstGeom>
          <a:solidFill>
            <a:schemeClr val="tx1"/>
          </a:solidFill>
          <a:ln w="28575" cap="flat" cmpd="sng" algn="ctr">
            <a:solidFill>
              <a:srgbClr val="297C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__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getitem</a:t>
            </a:r>
            <a:r>
              <a: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__</a:t>
            </a: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46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115">
      <a:dk1>
        <a:sysClr val="windowText" lastClr="000000"/>
      </a:dk1>
      <a:lt1>
        <a:sysClr val="window" lastClr="FFFFFF"/>
      </a:lt1>
      <a:dk2>
        <a:srgbClr val="F36E36"/>
      </a:dk2>
      <a:lt2>
        <a:srgbClr val="E7E6E6"/>
      </a:lt2>
      <a:accent1>
        <a:srgbClr val="A31312"/>
      </a:accent1>
      <a:accent2>
        <a:srgbClr val="E7E6E6"/>
      </a:accent2>
      <a:accent3>
        <a:srgbClr val="FDB913"/>
      </a:accent3>
      <a:accent4>
        <a:srgbClr val="1E753B"/>
      </a:accent4>
      <a:accent5>
        <a:srgbClr val="067CA2"/>
      </a:accent5>
      <a:accent6>
        <a:srgbClr val="493456"/>
      </a:accent6>
      <a:hlink>
        <a:srgbClr val="067CA2"/>
      </a:hlink>
      <a:folHlink>
        <a:srgbClr val="886D93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5194935_TF44967531_Win32" id="{C4075C4A-0C83-4B90-A388-DB613594BC22}" vid="{01DAAD67-39AE-4D0E-9C7F-E69373F45B66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32A503-7E2B-48A7-A1A4-FEB996769C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6AD0CE-C3A1-49ED-84DB-B51D7D3B27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794402-D476-4C0A-8953-D7E5D3D97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LGBTQIA 프라이드의 달 프레젠테이션</Template>
  <TotalTime>559</TotalTime>
  <Words>1836</Words>
  <Application>Microsoft Office PowerPoint</Application>
  <PresentationFormat>와이드스크린</PresentationFormat>
  <Paragraphs>382</Paragraphs>
  <Slides>33</Slides>
  <Notes>32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맑은 고딕</vt:lpstr>
      <vt:lpstr>맑은 고딕</vt:lpstr>
      <vt:lpstr>Arial</vt:lpstr>
      <vt:lpstr>Segoe UI</vt:lpstr>
      <vt:lpstr>Wingdings</vt:lpstr>
      <vt:lpstr>Office 테마</vt:lpstr>
      <vt:lpstr>MAESTRA 전자공학종합설계2</vt:lpstr>
      <vt:lpstr>목차</vt:lpstr>
      <vt:lpstr>지난 프로젝트 요약</vt:lpstr>
      <vt:lpstr>PowerPoint 프레젠테이션</vt:lpstr>
      <vt:lpstr>Classification Method</vt:lpstr>
      <vt:lpstr>진행상황 개요</vt:lpstr>
      <vt:lpstr>코드 파일 개요</vt:lpstr>
      <vt:lpstr>코드 파일 개요</vt:lpstr>
      <vt:lpstr>PowerPoint 프레젠테이션</vt:lpstr>
      <vt:lpstr>PowerPoint 프레젠테이션</vt:lpstr>
      <vt:lpstr>데이터셋</vt:lpstr>
      <vt:lpstr>PowerPoint 프레젠테이션</vt:lpstr>
      <vt:lpstr>PowerPoint 프레젠테이션</vt:lpstr>
      <vt:lpstr>PowerPoint 프레젠테이션</vt:lpstr>
      <vt:lpstr>PowerPoint 프레젠테이션</vt:lpstr>
      <vt:lpstr>데이터 증강</vt:lpstr>
      <vt:lpstr>데이터가공</vt:lpstr>
      <vt:lpstr>데이터가공</vt:lpstr>
      <vt:lpstr>모델 설계</vt:lpstr>
      <vt:lpstr>모델 설계 </vt:lpstr>
      <vt:lpstr>모델 설계</vt:lpstr>
      <vt:lpstr>학습 및 검증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개선방향 및 향후계획</vt:lpstr>
      <vt:lpstr>GPU out of memory</vt:lpstr>
      <vt:lpstr>각 모델 종합 후 Test </vt:lpstr>
      <vt:lpstr>질문 및 답변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MAESTRA 전자공학종합설계2</dc:title>
  <dc:subject/>
  <dc:creator>Park Byeongjun</dc:creator>
  <cp:keywords/>
  <dc:description/>
  <cp:lastModifiedBy>Park Byeongjun</cp:lastModifiedBy>
  <cp:revision>51</cp:revision>
  <dcterms:created xsi:type="dcterms:W3CDTF">2022-10-30T11:15:13Z</dcterms:created>
  <dcterms:modified xsi:type="dcterms:W3CDTF">2022-10-31T07:10:51Z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